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 id="2147483729" r:id="rId2"/>
  </p:sldMasterIdLst>
  <p:notesMasterIdLst>
    <p:notesMasterId r:id="rId13"/>
  </p:notesMasterIdLst>
  <p:handoutMasterIdLst>
    <p:handoutMasterId r:id="rId14"/>
  </p:handoutMasterIdLst>
  <p:sldIdLst>
    <p:sldId id="731" r:id="rId3"/>
    <p:sldId id="728" r:id="rId4"/>
    <p:sldId id="739" r:id="rId5"/>
    <p:sldId id="732" r:id="rId6"/>
    <p:sldId id="733" r:id="rId7"/>
    <p:sldId id="734" r:id="rId8"/>
    <p:sldId id="735" r:id="rId9"/>
    <p:sldId id="736" r:id="rId10"/>
    <p:sldId id="737" r:id="rId11"/>
    <p:sldId id="754" r:id="rId12"/>
  </p:sldIdLst>
  <p:sldSz cx="9144000" cy="6858000" type="screen4x3"/>
  <p:notesSz cx="7099300" cy="10234613"/>
  <p:defaultTextStyle>
    <a:defPPr>
      <a:defRPr lang="nb-NO"/>
    </a:defPPr>
    <a:lvl1pPr algn="l" rtl="0" fontAlgn="base">
      <a:lnSpc>
        <a:spcPct val="80000"/>
      </a:lnSpc>
      <a:spcBef>
        <a:spcPct val="20000"/>
      </a:spcBef>
      <a:spcAft>
        <a:spcPct val="0"/>
      </a:spcAft>
      <a:defRPr sz="2800" kern="1200">
        <a:solidFill>
          <a:schemeClr val="tx1"/>
        </a:solidFill>
        <a:latin typeface="Times New Roman" charset="0"/>
        <a:ea typeface="ＭＳ Ｐゴシック" charset="0"/>
        <a:cs typeface="ＭＳ Ｐゴシック" charset="0"/>
      </a:defRPr>
    </a:lvl1pPr>
    <a:lvl2pPr marL="457200" algn="l" rtl="0" fontAlgn="base">
      <a:lnSpc>
        <a:spcPct val="80000"/>
      </a:lnSpc>
      <a:spcBef>
        <a:spcPct val="20000"/>
      </a:spcBef>
      <a:spcAft>
        <a:spcPct val="0"/>
      </a:spcAft>
      <a:defRPr sz="2800" kern="1200">
        <a:solidFill>
          <a:schemeClr val="tx1"/>
        </a:solidFill>
        <a:latin typeface="Times New Roman" charset="0"/>
        <a:ea typeface="ＭＳ Ｐゴシック" charset="0"/>
        <a:cs typeface="ＭＳ Ｐゴシック" charset="0"/>
      </a:defRPr>
    </a:lvl2pPr>
    <a:lvl3pPr marL="914400" algn="l" rtl="0" fontAlgn="base">
      <a:lnSpc>
        <a:spcPct val="80000"/>
      </a:lnSpc>
      <a:spcBef>
        <a:spcPct val="20000"/>
      </a:spcBef>
      <a:spcAft>
        <a:spcPct val="0"/>
      </a:spcAft>
      <a:defRPr sz="2800" kern="1200">
        <a:solidFill>
          <a:schemeClr val="tx1"/>
        </a:solidFill>
        <a:latin typeface="Times New Roman" charset="0"/>
        <a:ea typeface="ＭＳ Ｐゴシック" charset="0"/>
        <a:cs typeface="ＭＳ Ｐゴシック" charset="0"/>
      </a:defRPr>
    </a:lvl3pPr>
    <a:lvl4pPr marL="1371600" algn="l" rtl="0" fontAlgn="base">
      <a:lnSpc>
        <a:spcPct val="80000"/>
      </a:lnSpc>
      <a:spcBef>
        <a:spcPct val="20000"/>
      </a:spcBef>
      <a:spcAft>
        <a:spcPct val="0"/>
      </a:spcAft>
      <a:defRPr sz="2800" kern="1200">
        <a:solidFill>
          <a:schemeClr val="tx1"/>
        </a:solidFill>
        <a:latin typeface="Times New Roman" charset="0"/>
        <a:ea typeface="ＭＳ Ｐゴシック" charset="0"/>
        <a:cs typeface="ＭＳ Ｐゴシック" charset="0"/>
      </a:defRPr>
    </a:lvl4pPr>
    <a:lvl5pPr marL="1828800" algn="l" rtl="0" fontAlgn="base">
      <a:lnSpc>
        <a:spcPct val="80000"/>
      </a:lnSpc>
      <a:spcBef>
        <a:spcPct val="20000"/>
      </a:spcBef>
      <a:spcAft>
        <a:spcPct val="0"/>
      </a:spcAft>
      <a:defRPr sz="28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8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8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8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8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autoAdjust="0"/>
    <p:restoredTop sz="94708" autoAdjust="0"/>
  </p:normalViewPr>
  <p:slideViewPr>
    <p:cSldViewPr>
      <p:cViewPr>
        <p:scale>
          <a:sx n="100" d="100"/>
          <a:sy n="100" d="100"/>
        </p:scale>
        <p:origin x="-1696" y="-576"/>
      </p:cViewPr>
      <p:guideLst>
        <p:guide orient="horz" pos="2160"/>
        <p:guide pos="2880"/>
      </p:guideLst>
    </p:cSldViewPr>
  </p:slideViewPr>
  <p:outlineViewPr>
    <p:cViewPr>
      <p:scale>
        <a:sx n="33" d="100"/>
        <a:sy n="33" d="100"/>
      </p:scale>
      <p:origin x="0" y="138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30" y="-84"/>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defTabSz="955675">
              <a:lnSpc>
                <a:spcPct val="100000"/>
              </a:lnSpc>
              <a:spcBef>
                <a:spcPct val="0"/>
              </a:spcBef>
              <a:defRPr sz="1300">
                <a:ea typeface="+mn-ea"/>
                <a:cs typeface="+mn-cs"/>
              </a:defRPr>
            </a:lvl1pPr>
          </a:lstStyle>
          <a:p>
            <a:pPr>
              <a:defRPr/>
            </a:pPr>
            <a:endParaRPr lang="nb-NO"/>
          </a:p>
        </p:txBody>
      </p:sp>
      <p:sp>
        <p:nvSpPr>
          <p:cNvPr id="9219" name="Rectangle 3"/>
          <p:cNvSpPr>
            <a:spLocks noGrp="1" noChangeArrowheads="1"/>
          </p:cNvSpPr>
          <p:nvPr>
            <p:ph type="dt" sz="quarter" idx="1"/>
          </p:nvPr>
        </p:nvSpPr>
        <p:spPr bwMode="auto">
          <a:xfrm>
            <a:off x="4022725" y="0"/>
            <a:ext cx="3076575" cy="512763"/>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lgn="r" defTabSz="955675">
              <a:lnSpc>
                <a:spcPct val="100000"/>
              </a:lnSpc>
              <a:spcBef>
                <a:spcPct val="0"/>
              </a:spcBef>
              <a:defRPr sz="1300">
                <a:ea typeface="+mn-ea"/>
                <a:cs typeface="+mn-cs"/>
              </a:defRPr>
            </a:lvl1pPr>
          </a:lstStyle>
          <a:p>
            <a:pPr>
              <a:defRPr/>
            </a:pPr>
            <a:endParaRPr lang="nb-NO"/>
          </a:p>
        </p:txBody>
      </p:sp>
      <p:sp>
        <p:nvSpPr>
          <p:cNvPr id="9220"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defTabSz="955675">
              <a:lnSpc>
                <a:spcPct val="100000"/>
              </a:lnSpc>
              <a:spcBef>
                <a:spcPct val="0"/>
              </a:spcBef>
              <a:defRPr sz="1300">
                <a:ea typeface="+mn-ea"/>
                <a:cs typeface="+mn-cs"/>
              </a:defRPr>
            </a:lvl1pPr>
          </a:lstStyle>
          <a:p>
            <a:pPr>
              <a:defRPr/>
            </a:pPr>
            <a:endParaRPr lang="nb-NO"/>
          </a:p>
        </p:txBody>
      </p:sp>
      <p:sp>
        <p:nvSpPr>
          <p:cNvPr id="9221"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lgn="r" defTabSz="955675">
              <a:lnSpc>
                <a:spcPct val="100000"/>
              </a:lnSpc>
              <a:spcBef>
                <a:spcPct val="0"/>
              </a:spcBef>
              <a:defRPr sz="1300" smtClean="0"/>
            </a:lvl1pPr>
          </a:lstStyle>
          <a:p>
            <a:pPr>
              <a:defRPr/>
            </a:pPr>
            <a:fld id="{70AFCE29-2550-1A4E-9652-20CEABC0BDC0}" type="slidenum">
              <a:rPr lang="nb-NO"/>
              <a:pPr>
                <a:defRPr/>
              </a:pPr>
              <a:t>‹#›</a:t>
            </a:fld>
            <a:endParaRPr lang="nb-NO"/>
          </a:p>
        </p:txBody>
      </p:sp>
    </p:spTree>
    <p:extLst>
      <p:ext uri="{BB962C8B-B14F-4D97-AF65-F5344CB8AC3E}">
        <p14:creationId xmlns:p14="http://schemas.microsoft.com/office/powerpoint/2010/main" val="4006214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defTabSz="955675">
              <a:lnSpc>
                <a:spcPct val="100000"/>
              </a:lnSpc>
              <a:spcBef>
                <a:spcPct val="0"/>
              </a:spcBef>
              <a:defRPr sz="1300">
                <a:ea typeface="+mn-ea"/>
                <a:cs typeface="+mn-cs"/>
              </a:defRPr>
            </a:lvl1pPr>
          </a:lstStyle>
          <a:p>
            <a:pPr>
              <a:defRPr/>
            </a:pPr>
            <a:endParaRPr lang="nb-NO"/>
          </a:p>
        </p:txBody>
      </p:sp>
      <p:sp>
        <p:nvSpPr>
          <p:cNvPr id="10243" name="Rectangle 3"/>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lgn="r" defTabSz="955675">
              <a:lnSpc>
                <a:spcPct val="100000"/>
              </a:lnSpc>
              <a:spcBef>
                <a:spcPct val="0"/>
              </a:spcBef>
              <a:defRPr sz="1300">
                <a:ea typeface="+mn-ea"/>
                <a:cs typeface="+mn-cs"/>
              </a:defRPr>
            </a:lvl1pPr>
          </a:lstStyle>
          <a:p>
            <a:pPr>
              <a:defRPr/>
            </a:pPr>
            <a:endParaRPr lang="nb-NO"/>
          </a:p>
        </p:txBody>
      </p:sp>
      <p:sp>
        <p:nvSpPr>
          <p:cNvPr id="16388"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0246"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defTabSz="955675">
              <a:lnSpc>
                <a:spcPct val="100000"/>
              </a:lnSpc>
              <a:spcBef>
                <a:spcPct val="0"/>
              </a:spcBef>
              <a:defRPr sz="1300">
                <a:ea typeface="+mn-ea"/>
                <a:cs typeface="+mn-cs"/>
              </a:defRPr>
            </a:lvl1pPr>
          </a:lstStyle>
          <a:p>
            <a:pPr>
              <a:defRPr/>
            </a:pPr>
            <a:endParaRPr lang="nb-NO"/>
          </a:p>
        </p:txBody>
      </p:sp>
      <p:sp>
        <p:nvSpPr>
          <p:cNvPr id="10247"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lgn="r" defTabSz="955675">
              <a:lnSpc>
                <a:spcPct val="100000"/>
              </a:lnSpc>
              <a:spcBef>
                <a:spcPct val="0"/>
              </a:spcBef>
              <a:defRPr sz="1300" smtClean="0"/>
            </a:lvl1pPr>
          </a:lstStyle>
          <a:p>
            <a:pPr>
              <a:defRPr/>
            </a:pPr>
            <a:fld id="{830F10F3-6790-3745-9CF7-FFEE3FE6D1D3}" type="slidenum">
              <a:rPr lang="nb-NO"/>
              <a:pPr>
                <a:defRPr/>
              </a:pPr>
              <a:t>‹#›</a:t>
            </a:fld>
            <a:endParaRPr lang="nb-NO"/>
          </a:p>
        </p:txBody>
      </p:sp>
    </p:spTree>
    <p:extLst>
      <p:ext uri="{BB962C8B-B14F-4D97-AF65-F5344CB8AC3E}">
        <p14:creationId xmlns:p14="http://schemas.microsoft.com/office/powerpoint/2010/main" val="160527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804763" indent="-309524" eaLnBrk="0" hangingPunct="0">
              <a:defRPr>
                <a:solidFill>
                  <a:schemeClr val="tx1"/>
                </a:solidFill>
                <a:latin typeface="Arial" charset="0"/>
                <a:ea typeface="ＭＳ Ｐゴシック" charset="0"/>
              </a:defRPr>
            </a:lvl2pPr>
            <a:lvl3pPr marL="1238098" indent="-247620" eaLnBrk="0" hangingPunct="0">
              <a:defRPr>
                <a:solidFill>
                  <a:schemeClr val="tx1"/>
                </a:solidFill>
                <a:latin typeface="Arial" charset="0"/>
                <a:ea typeface="ＭＳ Ｐゴシック" charset="0"/>
              </a:defRPr>
            </a:lvl3pPr>
            <a:lvl4pPr marL="1733337" indent="-247620" eaLnBrk="0" hangingPunct="0">
              <a:defRPr>
                <a:solidFill>
                  <a:schemeClr val="tx1"/>
                </a:solidFill>
                <a:latin typeface="Arial" charset="0"/>
                <a:ea typeface="ＭＳ Ｐゴシック" charset="0"/>
              </a:defRPr>
            </a:lvl4pPr>
            <a:lvl5pPr marL="2228576" indent="-247620" eaLnBrk="0" hangingPunct="0">
              <a:defRPr>
                <a:solidFill>
                  <a:schemeClr val="tx1"/>
                </a:solidFill>
                <a:latin typeface="Arial" charset="0"/>
                <a:ea typeface="ＭＳ Ｐゴシック" charset="0"/>
              </a:defRPr>
            </a:lvl5pPr>
            <a:lvl6pPr marL="2723815" indent="-247620" eaLnBrk="0" fontAlgn="base" hangingPunct="0">
              <a:spcBef>
                <a:spcPct val="0"/>
              </a:spcBef>
              <a:spcAft>
                <a:spcPct val="0"/>
              </a:spcAft>
              <a:defRPr>
                <a:solidFill>
                  <a:schemeClr val="tx1"/>
                </a:solidFill>
                <a:latin typeface="Arial" charset="0"/>
                <a:ea typeface="ＭＳ Ｐゴシック" charset="0"/>
              </a:defRPr>
            </a:lvl6pPr>
            <a:lvl7pPr marL="3219054" indent="-247620" eaLnBrk="0" fontAlgn="base" hangingPunct="0">
              <a:spcBef>
                <a:spcPct val="0"/>
              </a:spcBef>
              <a:spcAft>
                <a:spcPct val="0"/>
              </a:spcAft>
              <a:defRPr>
                <a:solidFill>
                  <a:schemeClr val="tx1"/>
                </a:solidFill>
                <a:latin typeface="Arial" charset="0"/>
                <a:ea typeface="ＭＳ Ｐゴシック" charset="0"/>
              </a:defRPr>
            </a:lvl7pPr>
            <a:lvl8pPr marL="3714293" indent="-247620" eaLnBrk="0" fontAlgn="base" hangingPunct="0">
              <a:spcBef>
                <a:spcPct val="0"/>
              </a:spcBef>
              <a:spcAft>
                <a:spcPct val="0"/>
              </a:spcAft>
              <a:defRPr>
                <a:solidFill>
                  <a:schemeClr val="tx1"/>
                </a:solidFill>
                <a:latin typeface="Arial" charset="0"/>
                <a:ea typeface="ＭＳ Ｐゴシック" charset="0"/>
              </a:defRPr>
            </a:lvl8pPr>
            <a:lvl9pPr marL="4209532" indent="-24762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CAB4D45-E7E6-A141-9F4F-A65C2E67ACD9}" type="slidenum">
              <a:rPr lang="en-US">
                <a:solidFill>
                  <a:srgbClr val="000000"/>
                </a:solidFill>
              </a:rPr>
              <a:pPr eaLnBrk="1" hangingPunct="1"/>
              <a:t>10</a:t>
            </a:fld>
            <a:endParaRPr lang="en-US">
              <a:solidFill>
                <a:srgbClr val="000000"/>
              </a:solidFill>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29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23F3A02-70D2-CE4E-8583-41BBF3B327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4528279"/>
      </p:ext>
    </p:extLst>
  </p:cSld>
  <p:clrMapOvr>
    <a:masterClrMapping/>
  </p:clrMapOvr>
  <p:transition xmlns:p14="http://schemas.microsoft.com/office/powerpoint/2010/mai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4AD066-1ED0-1940-9417-89894D077A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8517269"/>
      </p:ext>
    </p:extLst>
  </p:cSld>
  <p:clrMapOvr>
    <a:masterClrMapping/>
  </p:clrMapOvr>
  <p:transition xmlns:p14="http://schemas.microsoft.com/office/powerpoint/2010/mai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EABE7E8-CCE2-B547-AC74-D88C91427C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7534336"/>
      </p:ext>
    </p:extLst>
  </p:cSld>
  <p:clrMapOvr>
    <a:masterClrMapping/>
  </p:clrMapOvr>
  <p:transition xmlns:p14="http://schemas.microsoft.com/office/powerpoint/2010/mai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4C8E2E-FB8A-0C47-8F95-FFA50BC6DD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0262663"/>
      </p:ext>
    </p:extLst>
  </p:cSld>
  <p:clrMapOvr>
    <a:masterClrMapping/>
  </p:clrMapOvr>
  <p:transition xmlns:p14="http://schemas.microsoft.com/office/powerpoint/2010/mai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8419E7-77DB-A64D-87DF-50EF1CC1FA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6420665"/>
      </p:ext>
    </p:extLst>
  </p:cSld>
  <p:clrMapOvr>
    <a:masterClrMapping/>
  </p:clrMapOvr>
  <p:transition xmlns:p14="http://schemas.microsoft.com/office/powerpoint/2010/mai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nb-NO"/>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val="58346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a:xfrm>
            <a:off x="457200" y="6356350"/>
            <a:ext cx="2133600" cy="365125"/>
          </a:xfrm>
          <a:prstGeom prst="rect">
            <a:avLst/>
          </a:prstGeom>
        </p:spPr>
        <p:txBody>
          <a:bodyPr wrap="square" numCol="1" anchorCtr="0" compatLnSpc="1">
            <a:prstTxWarp prst="textNoShape">
              <a:avLst/>
            </a:prstTxWarp>
          </a:bodyPr>
          <a:lstStyle>
            <a:lvl1pPr defTabSz="914400" fontAlgn="base">
              <a:lnSpc>
                <a:spcPct val="80000"/>
              </a:lnSpc>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E036D04-CB06-CA48-94E9-CE42D9D79D5E}" type="datetime1">
              <a:rPr lang="nb-NO"/>
              <a:pPr>
                <a:defRPr/>
              </a:pPr>
              <a:t>30.08.12</a:t>
            </a:fld>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lnSpc>
                <a:spcPct val="80000"/>
              </a:lnSpc>
              <a:defRPr/>
            </a:lvl1pPr>
          </a:lstStyle>
          <a:p>
            <a:pPr>
              <a:defRPr/>
            </a:pPr>
            <a:endParaRPr lang="nb-NO"/>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lnSpc>
                <a:spcPct val="80000"/>
              </a:lnSpc>
              <a:spcBef>
                <a:spcPct val="20000"/>
              </a:spcBef>
              <a:defRPr/>
            </a:lvl1pPr>
          </a:lstStyle>
          <a:p>
            <a:pPr>
              <a:defRPr/>
            </a:pPr>
            <a:fld id="{8B5D1814-0268-7C43-BB74-E9240C9C2A1F}" type="slidenum">
              <a:rPr lang="nb-NO"/>
              <a:pPr>
                <a:defRPr/>
              </a:pPr>
              <a:t>‹#›</a:t>
            </a:fld>
            <a:endParaRPr lang="nb-NO"/>
          </a:p>
        </p:txBody>
      </p:sp>
    </p:spTree>
    <p:extLst>
      <p:ext uri="{BB962C8B-B14F-4D97-AF65-F5344CB8AC3E}">
        <p14:creationId xmlns:p14="http://schemas.microsoft.com/office/powerpoint/2010/main" val="114026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33CA4A-9F43-EE4C-B490-1A238409FF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6285718"/>
      </p:ext>
    </p:extLst>
  </p:cSld>
  <p:clrMapOvr>
    <a:masterClrMapping/>
  </p:clrMapOvr>
  <p:transition xmlns:p14="http://schemas.microsoft.com/office/powerpoint/2010/mai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5B268C9-8462-B44B-B78D-E958EE1C39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0305038"/>
      </p:ext>
    </p:extLst>
  </p:cSld>
  <p:clrMapOvr>
    <a:masterClrMapping/>
  </p:clrMapOvr>
  <p:transition xmlns:p14="http://schemas.microsoft.com/office/powerpoint/2010/mai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F6B4FC-C404-6148-9323-88099103D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691351"/>
      </p:ext>
    </p:extLst>
  </p:cSld>
  <p:clrMapOvr>
    <a:masterClrMapping/>
  </p:clrMapOvr>
  <p:transition xmlns:p14="http://schemas.microsoft.com/office/powerpoint/2010/mai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E8BD42-0242-4C4D-B0E4-8471254B72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2455834"/>
      </p:ext>
    </p:extLst>
  </p:cSld>
  <p:clrMapOvr>
    <a:masterClrMapping/>
  </p:clrMapOvr>
  <p:transition xmlns:p14="http://schemas.microsoft.com/office/powerpoint/2010/mai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445E6FB-2874-C043-881F-22ED353597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461295"/>
      </p:ext>
    </p:extLst>
  </p:cSld>
  <p:clrMapOvr>
    <a:masterClrMapping/>
  </p:clrMapOvr>
  <p:transition xmlns:p14="http://schemas.microsoft.com/office/powerpoint/2010/mai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6AA4B78-89D6-6945-9685-DCF9EA7578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7583716"/>
      </p:ext>
    </p:extLst>
  </p:cSld>
  <p:clrMapOvr>
    <a:masterClrMapping/>
  </p:clrMapOvr>
  <p:transition xmlns:p14="http://schemas.microsoft.com/office/powerpoint/2010/main">
    <p:cu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Times New Roman" charset="0"/>
        </a:defRPr>
      </a:lvl6pPr>
      <a:lvl7pPr marL="914400" algn="ctr" rtl="0" fontAlgn="base">
        <a:spcBef>
          <a:spcPct val="0"/>
        </a:spcBef>
        <a:spcAft>
          <a:spcPct val="0"/>
        </a:spcAft>
        <a:defRPr sz="4000">
          <a:solidFill>
            <a:schemeClr val="tx2"/>
          </a:solidFill>
          <a:latin typeface="Times New Roman" charset="0"/>
        </a:defRPr>
      </a:lvl7pPr>
      <a:lvl8pPr marL="1371600" algn="ctr" rtl="0" fontAlgn="base">
        <a:spcBef>
          <a:spcPct val="0"/>
        </a:spcBef>
        <a:spcAft>
          <a:spcPct val="0"/>
        </a:spcAft>
        <a:defRPr sz="4000">
          <a:solidFill>
            <a:schemeClr val="tx2"/>
          </a:solidFill>
          <a:latin typeface="Times New Roman" charset="0"/>
        </a:defRPr>
      </a:lvl8pPr>
      <a:lvl9pPr marL="1828800" algn="ctr" rtl="0" fontAlgn="base">
        <a:spcBef>
          <a:spcPct val="0"/>
        </a:spcBef>
        <a:spcAft>
          <a:spcPct val="0"/>
        </a:spcAft>
        <a:defRPr sz="4000">
          <a:solidFill>
            <a:schemeClr val="tx2"/>
          </a:solidFill>
          <a:latin typeface="Times New Roman" charset="0"/>
        </a:defRPr>
      </a:lvl9pPr>
    </p:titleStyle>
    <p:bodyStyle>
      <a:lvl1pPr marL="342900" indent="-342900" algn="ctr" rtl="0" eaLnBrk="0" fontAlgn="base" hangingPunct="0">
        <a:spcBef>
          <a:spcPct val="20000"/>
        </a:spcBef>
        <a:spcAft>
          <a:spcPct val="0"/>
        </a:spcAft>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a:lnSpc>
                <a:spcPct val="100000"/>
              </a:lnSpc>
              <a:spcBef>
                <a:spcPct val="0"/>
              </a:spcBef>
              <a:defRPr/>
            </a:pPr>
            <a:endParaRPr lang="en-US">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a:lnSpc>
                <a:spcPct val="100000"/>
              </a:lnSpc>
              <a:spcBef>
                <a:spcPct val="0"/>
              </a:spcBef>
              <a:defRPr/>
            </a:pPr>
            <a:endParaRPr lang="en-US">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lnSpc>
                <a:spcPct val="100000"/>
              </a:lnSpc>
              <a:spcBef>
                <a:spcPct val="0"/>
              </a:spcBef>
            </a:pPr>
            <a:fld id="{75782BD1-6D25-DE48-97BF-42FE91F5F82D}" type="slidenum">
              <a:rPr lang="en-US" smtClean="0">
                <a:solidFill>
                  <a:srgbClr val="000000"/>
                </a:solidFill>
                <a:latin typeface="Arial" charset="0"/>
                <a:cs typeface="+mn-cs"/>
              </a:rPr>
              <a:pPr>
                <a:lnSpc>
                  <a:spcPct val="100000"/>
                </a:lnSpc>
                <a:spcBef>
                  <a:spcPct val="0"/>
                </a:spcBef>
              </a:pPr>
              <a:t>‹#›</a:t>
            </a:fld>
            <a:endParaRPr lang="en-US" smtClean="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xmlns:p14="http://schemas.microsoft.com/office/powerpoint/2010/main">
    <p:cu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0.png"/><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xfrm>
            <a:off x="539553" y="260350"/>
            <a:ext cx="8496944" cy="5259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pPr eaLnBrk="1" hangingPunct="1"/>
            <a:r>
              <a:rPr lang="en-US" sz="3200" b="1" dirty="0">
                <a:latin typeface="Arial" charset="0"/>
                <a:ea typeface="ＭＳ Ｐゴシック" charset="0"/>
                <a:cs typeface="Arial" charset="0"/>
              </a:rPr>
              <a:t>From observing system evidence to </a:t>
            </a:r>
            <a:r>
              <a:rPr lang="en-US" sz="3200" b="1" dirty="0" smtClean="0">
                <a:latin typeface="Arial" charset="0"/>
                <a:ea typeface="ＭＳ Ｐゴシック" charset="0"/>
                <a:cs typeface="Arial" charset="0"/>
              </a:rPr>
              <a:t>policy - </a:t>
            </a:r>
            <a:r>
              <a:rPr lang="en-US" sz="3200" b="1" dirty="0">
                <a:latin typeface="Arial" charset="0"/>
                <a:ea typeface="ＭＳ Ｐゴシック" charset="0"/>
                <a:cs typeface="Arial" charset="0"/>
              </a:rPr>
              <a:t>What to do when the linear model of science </a:t>
            </a:r>
            <a:r>
              <a:rPr lang="en-US" sz="3200" b="1" dirty="0" smtClean="0">
                <a:latin typeface="Arial" charset="0"/>
                <a:ea typeface="ＭＳ Ｐゴシック" charset="0"/>
                <a:cs typeface="Arial" charset="0"/>
              </a:rPr>
              <a:t>fails?</a:t>
            </a:r>
            <a:br>
              <a:rPr lang="en-US" sz="3200" b="1" dirty="0" smtClean="0">
                <a:latin typeface="Arial" charset="0"/>
                <a:ea typeface="ＭＳ Ｐゴシック" charset="0"/>
                <a:cs typeface="Arial" charset="0"/>
              </a:rPr>
            </a:br>
            <a:r>
              <a:rPr lang="en-US" sz="3200" b="1" dirty="0">
                <a:latin typeface="Arial" charset="0"/>
                <a:ea typeface="ＭＳ Ｐゴシック" charset="0"/>
                <a:cs typeface="Arial" charset="0"/>
              </a:rPr>
              <a:t/>
            </a:r>
            <a:br>
              <a:rPr lang="en-US" sz="3200" b="1" dirty="0">
                <a:latin typeface="Arial" charset="0"/>
                <a:ea typeface="ＭＳ Ｐゴシック" charset="0"/>
                <a:cs typeface="Arial" charset="0"/>
              </a:rPr>
            </a:br>
            <a:r>
              <a:rPr lang="nb-NO" sz="2400" b="1" dirty="0" err="1">
                <a:latin typeface="Arial" charset="0"/>
                <a:ea typeface="ＭＳ Ｐゴシック" charset="0"/>
                <a:cs typeface="Arial" charset="0"/>
              </a:rPr>
              <a:t>Science</a:t>
            </a:r>
            <a:r>
              <a:rPr lang="nb-NO" sz="2400" b="1" dirty="0">
                <a:latin typeface="Arial" charset="0"/>
                <a:ea typeface="ＭＳ Ｐゴシック" charset="0"/>
                <a:cs typeface="Arial" charset="0"/>
              </a:rPr>
              <a:t>-policy </a:t>
            </a:r>
            <a:r>
              <a:rPr lang="nb-NO" sz="2400" b="1" dirty="0" err="1">
                <a:latin typeface="Arial" charset="0"/>
                <a:ea typeface="ＭＳ Ｐゴシック" charset="0"/>
                <a:cs typeface="Arial" charset="0"/>
              </a:rPr>
              <a:t>interface</a:t>
            </a:r>
            <a:r>
              <a:rPr lang="nb-NO" sz="2400" b="1" dirty="0">
                <a:latin typeface="Arial" charset="0"/>
                <a:ea typeface="ＭＳ Ｐゴシック" charset="0"/>
                <a:cs typeface="Arial" charset="0"/>
              </a:rPr>
              <a:t> </a:t>
            </a:r>
            <a:r>
              <a:rPr lang="nb-NO" sz="2400" b="1" dirty="0" err="1">
                <a:latin typeface="Arial" charset="0"/>
                <a:ea typeface="ＭＳ Ｐゴシック" charset="0"/>
                <a:cs typeface="Arial" charset="0"/>
              </a:rPr>
              <a:t>session</a:t>
            </a:r>
            <a:r>
              <a:rPr lang="nb-NO" sz="2000" b="1" dirty="0">
                <a:latin typeface="Arial" charset="0"/>
                <a:ea typeface="ＭＳ Ｐゴシック" charset="0"/>
                <a:cs typeface="ＭＳ Ｐゴシック" charset="0"/>
              </a:rPr>
              <a:t/>
            </a:r>
            <a:br>
              <a:rPr lang="nb-NO" sz="2000" b="1" dirty="0">
                <a:latin typeface="Arial" charset="0"/>
                <a:ea typeface="ＭＳ Ｐゴシック" charset="0"/>
                <a:cs typeface="ＭＳ Ｐゴシック" charset="0"/>
              </a:rPr>
            </a:br>
            <a:r>
              <a:rPr lang="nb-NO" sz="2000" b="1" dirty="0">
                <a:latin typeface="Arial" charset="0"/>
                <a:ea typeface="ＭＳ Ｐゴシック" charset="0"/>
                <a:cs typeface="ＭＳ Ｐゴシック" charset="0"/>
              </a:rPr>
              <a:t>GEOSS Workshop, Bonn, August 2012</a:t>
            </a:r>
            <a:br>
              <a:rPr lang="nb-NO" sz="2000" b="1" dirty="0">
                <a:latin typeface="Arial" charset="0"/>
                <a:ea typeface="ＭＳ Ｐゴシック" charset="0"/>
                <a:cs typeface="ＭＳ Ｐゴシック" charset="0"/>
              </a:rPr>
            </a:br>
            <a:r>
              <a:rPr lang="nb-NO" sz="2000" b="1" dirty="0">
                <a:latin typeface="Arial" charset="0"/>
                <a:ea typeface="ＭＳ Ｐゴシック" charset="0"/>
                <a:cs typeface="ＭＳ Ｐゴシック" charset="0"/>
              </a:rPr>
              <a:t/>
            </a:r>
            <a:br>
              <a:rPr lang="nb-NO"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Peter M. Haugan,</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vice-chair of Intergovernmental Oceanographic Commission</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and Norwegian National Commission for UNESCO,</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Professor at Geophysical Institute, University of Bergen,</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also affiliated with the </a:t>
            </a:r>
            <a:r>
              <a:rPr lang="en-US" sz="2000" b="1" dirty="0" err="1">
                <a:latin typeface="Arial" charset="0"/>
                <a:ea typeface="ＭＳ Ｐゴシック" charset="0"/>
                <a:cs typeface="ＭＳ Ｐゴシック" charset="0"/>
              </a:rPr>
              <a:t>Bjerknes</a:t>
            </a:r>
            <a:r>
              <a:rPr lang="en-US" sz="2000" b="1" dirty="0">
                <a:latin typeface="Arial" charset="0"/>
                <a:ea typeface="ＭＳ Ｐゴシック" charset="0"/>
                <a:cs typeface="ＭＳ Ｐゴシック" charset="0"/>
              </a:rPr>
              <a:t> Centre for Climate Research, and Nansen Environmental and Remote Sensing Center, Bergen.</a:t>
            </a:r>
            <a:r>
              <a:rPr lang="en-US" sz="2400" b="1" dirty="0">
                <a:latin typeface="Arial" charset="0"/>
                <a:ea typeface="ＭＳ Ｐゴシック" charset="0"/>
                <a:cs typeface="ＭＳ Ｐゴシック" charset="0"/>
              </a:rPr>
              <a:t/>
            </a:r>
            <a:br>
              <a:rPr lang="en-US" sz="2400" b="1" dirty="0">
                <a:latin typeface="Arial" charset="0"/>
                <a:ea typeface="ＭＳ Ｐゴシック" charset="0"/>
                <a:cs typeface="ＭＳ Ｐゴシック" charset="0"/>
              </a:rPr>
            </a:br>
            <a:endParaRPr lang="en-US" sz="2000" b="1" dirty="0">
              <a:latin typeface="Arial" charset="0"/>
              <a:ea typeface="ＭＳ Ｐゴシック" charset="0"/>
              <a:cs typeface="ＭＳ Ｐゴシック" charset="0"/>
            </a:endParaRPr>
          </a:p>
        </p:txBody>
      </p:sp>
      <p:pic>
        <p:nvPicPr>
          <p:cNvPr id="30722" name="Picture 9"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9" y="5517232"/>
            <a:ext cx="1621304" cy="11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0" descr="LOGO-UiB-GFI_E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5697538"/>
            <a:ext cx="19431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gfi"/>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3419475" y="5265738"/>
            <a:ext cx="2751138" cy="159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Grp="1" noChangeArrowheads="1"/>
          </p:cNvSpPr>
          <p:nvPr>
            <p:ph type="subTitle" idx="1"/>
          </p:nvPr>
        </p:nvSpPr>
        <p:spPr>
          <a:xfrm>
            <a:off x="0" y="1916113"/>
            <a:ext cx="9144000" cy="4941887"/>
          </a:xfrm>
          <a:gradFill flip="none" rotWithShape="1">
            <a:gsLst>
              <a:gs pos="0">
                <a:srgbClr val="8488C4"/>
              </a:gs>
              <a:gs pos="53000">
                <a:srgbClr val="D4DEFF"/>
              </a:gs>
              <a:gs pos="83000">
                <a:srgbClr val="D4DEFF"/>
              </a:gs>
              <a:gs pos="100000">
                <a:srgbClr val="96AB94"/>
              </a:gs>
            </a:gsLst>
            <a:lin ang="4800000" scaled="0"/>
            <a:tileRect/>
          </a:gradFill>
        </p:spPr>
        <p:txBody>
          <a:bodyPr/>
          <a:lstStyle/>
          <a:p>
            <a:pPr eaLnBrk="1" hangingPunct="1">
              <a:defRPr/>
            </a:pPr>
            <a:endParaRPr lang="en-US" b="1" dirty="0" smtClean="0">
              <a:ea typeface="+mn-ea"/>
            </a:endParaRPr>
          </a:p>
          <a:p>
            <a:pPr eaLnBrk="1" hangingPunct="1">
              <a:defRPr/>
            </a:pPr>
            <a:r>
              <a:rPr lang="en-US" sz="4600" b="1" dirty="0" smtClean="0">
                <a:latin typeface="+mj-lt"/>
                <a:ea typeface="+mn-ea"/>
              </a:rPr>
              <a:t>Making Knowledge Work</a:t>
            </a:r>
          </a:p>
          <a:p>
            <a:pPr eaLnBrk="1" hangingPunct="1">
              <a:defRPr/>
            </a:pPr>
            <a:endParaRPr lang="en-US" b="1" dirty="0" smtClean="0">
              <a:latin typeface="+mj-lt"/>
              <a:ea typeface="+mn-ea"/>
            </a:endParaRPr>
          </a:p>
          <a:p>
            <a:pPr eaLnBrk="1" hangingPunct="1">
              <a:defRPr/>
            </a:pPr>
            <a:endParaRPr lang="en-US" b="1" dirty="0" smtClean="0">
              <a:latin typeface="+mj-lt"/>
              <a:ea typeface="+mn-ea"/>
            </a:endParaRPr>
          </a:p>
          <a:p>
            <a:pPr eaLnBrk="1" hangingPunct="1">
              <a:defRPr/>
            </a:pPr>
            <a:r>
              <a:rPr lang="en-US" sz="2900" dirty="0" err="1" smtClean="0">
                <a:ea typeface="+mn-ea"/>
              </a:rPr>
              <a:t>Heide</a:t>
            </a:r>
            <a:r>
              <a:rPr lang="en-US" sz="2900" dirty="0" smtClean="0">
                <a:ea typeface="+mn-ea"/>
              </a:rPr>
              <a:t> </a:t>
            </a:r>
            <a:r>
              <a:rPr lang="en-US" sz="2900" dirty="0" err="1" smtClean="0">
                <a:ea typeface="+mn-ea"/>
              </a:rPr>
              <a:t>Hackmann</a:t>
            </a:r>
            <a:endParaRPr lang="en-US" sz="2900" dirty="0" smtClean="0">
              <a:ea typeface="+mn-ea"/>
            </a:endParaRPr>
          </a:p>
          <a:p>
            <a:pPr eaLnBrk="1" hangingPunct="1">
              <a:defRPr/>
            </a:pPr>
            <a:r>
              <a:rPr lang="en-US" sz="2900" dirty="0" smtClean="0">
                <a:ea typeface="+mn-ea"/>
              </a:rPr>
              <a:t>International Social Science Council</a:t>
            </a:r>
          </a:p>
          <a:p>
            <a:pPr eaLnBrk="1" hangingPunct="1">
              <a:defRPr/>
            </a:pPr>
            <a:r>
              <a:rPr lang="en-US" sz="2900" dirty="0" smtClean="0">
                <a:ea typeface="+mn-ea"/>
              </a:rPr>
              <a:t>20 June 2012</a:t>
            </a:r>
          </a:p>
          <a:p>
            <a:pPr eaLnBrk="1" hangingPunct="1">
              <a:defRPr/>
            </a:pPr>
            <a:endParaRPr lang="en-US" sz="2900" b="1" dirty="0">
              <a:ea typeface="+mn-ea"/>
            </a:endParaRPr>
          </a:p>
          <a:p>
            <a:pPr eaLnBrk="1" hangingPunct="1">
              <a:defRPr/>
            </a:pPr>
            <a:endParaRPr lang="en-US" sz="2900" b="1" dirty="0" smtClean="0">
              <a:ea typeface="+mn-ea"/>
            </a:endParaRPr>
          </a:p>
          <a:p>
            <a:pPr eaLnBrk="1" hangingPunct="1">
              <a:defRPr/>
            </a:pPr>
            <a:endParaRPr lang="en-US" sz="2900" b="1" dirty="0" smtClean="0">
              <a:ea typeface="+mn-ea"/>
            </a:endParaRPr>
          </a:p>
        </p:txBody>
      </p:sp>
      <p:graphicFrame>
        <p:nvGraphicFramePr>
          <p:cNvPr id="2051" name="Object 13"/>
          <p:cNvGraphicFramePr>
            <a:graphicFrameLocks noChangeAspect="1"/>
          </p:cNvGraphicFramePr>
          <p:nvPr/>
        </p:nvGraphicFramePr>
        <p:xfrm>
          <a:off x="107950" y="115888"/>
          <a:ext cx="2268538" cy="1655762"/>
        </p:xfrm>
        <a:graphic>
          <a:graphicData uri="http://schemas.openxmlformats.org/presentationml/2006/ole">
            <mc:AlternateContent xmlns:mc="http://schemas.openxmlformats.org/markup-compatibility/2006">
              <mc:Choice xmlns:v="urn:schemas-microsoft-com:vml" Requires="v">
                <p:oleObj spid="_x0000_s73733" name="Bitmap Image" r:id="rId4" imgW="2238687" imgH="1457143" progId="Paint.Picture">
                  <p:embed/>
                </p:oleObj>
              </mc:Choice>
              <mc:Fallback>
                <p:oleObj name="Bitmap Image" r:id="rId4" imgW="2238687" imgH="145714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5888"/>
                        <a:ext cx="22685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115888"/>
            <a:ext cx="327660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7624" y="1556792"/>
            <a:ext cx="6191944" cy="451406"/>
          </a:xfrm>
          <a:prstGeom prst="rect">
            <a:avLst/>
          </a:prstGeom>
          <a:noFill/>
        </p:spPr>
        <p:txBody>
          <a:bodyPr wrap="none" rtlCol="0">
            <a:spAutoFit/>
          </a:bodyPr>
          <a:lstStyle/>
          <a:p>
            <a:r>
              <a:rPr lang="en-US" dirty="0" smtClean="0">
                <a:solidFill>
                  <a:srgbClr val="FF6600"/>
                </a:solidFill>
                <a:latin typeface="+mj-lt"/>
              </a:rPr>
              <a:t>Note this title of presentation from Rio</a:t>
            </a:r>
            <a:endParaRPr lang="en-US" dirty="0">
              <a:solidFill>
                <a:srgbClr val="FF6600"/>
              </a:solidFill>
              <a:latin typeface="+mj-lt"/>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809" y="3573016"/>
            <a:ext cx="388729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88639"/>
            <a:ext cx="4003270" cy="30963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40668"/>
            <a:ext cx="4450340" cy="19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99992" y="3032956"/>
            <a:ext cx="4116364" cy="3295261"/>
          </a:xfrm>
          <a:prstGeom prst="rect">
            <a:avLst/>
          </a:prstGeom>
          <a:noFill/>
        </p:spPr>
        <p:txBody>
          <a:bodyPr wrap="square" rtlCol="0">
            <a:spAutoFit/>
          </a:bodyPr>
          <a:lstStyle/>
          <a:p>
            <a:r>
              <a:rPr lang="en-US" dirty="0" smtClean="0">
                <a:latin typeface="Arial"/>
                <a:cs typeface="Arial"/>
              </a:rPr>
              <a:t>At least three UNESCO</a:t>
            </a:r>
          </a:p>
          <a:p>
            <a:r>
              <a:rPr lang="en-US" dirty="0">
                <a:latin typeface="Arial"/>
                <a:cs typeface="Arial"/>
              </a:rPr>
              <a:t>s</a:t>
            </a:r>
            <a:r>
              <a:rPr lang="en-US" dirty="0" smtClean="0">
                <a:latin typeface="Arial"/>
                <a:cs typeface="Arial"/>
              </a:rPr>
              <a:t>cience </a:t>
            </a:r>
            <a:r>
              <a:rPr lang="en-US" dirty="0" err="1" smtClean="0">
                <a:latin typeface="Arial"/>
                <a:cs typeface="Arial"/>
              </a:rPr>
              <a:t>programmes</a:t>
            </a:r>
            <a:r>
              <a:rPr lang="en-US" dirty="0" smtClean="0">
                <a:latin typeface="Arial"/>
                <a:cs typeface="Arial"/>
              </a:rPr>
              <a:t> relate directly to topics of this workshop – they are intergovernmental and integrate science with actions on the ground, best practices, capacity building etc.</a:t>
            </a:r>
            <a:endParaRPr lang="en-US"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6" name="Content Placeholder 5"/>
          <p:cNvPicPr>
            <a:picLocks noGrp="1" noChangeAspect="1"/>
          </p:cNvPicPr>
          <p:nvPr>
            <p:ph sz="quarter" idx="2"/>
          </p:nvPr>
        </p:nvPicPr>
        <p:blipFill>
          <a:blip r:embed="rId2"/>
          <a:srcRect l="-80164" r="-80164"/>
          <a:stretch>
            <a:fillRect/>
          </a:stretch>
        </p:blipFill>
        <p:spPr>
          <a:xfrm>
            <a:off x="-3888940" y="12948"/>
            <a:ext cx="12656435" cy="6850596"/>
          </a:xfrm>
        </p:spPr>
      </p:pic>
      <p:sp>
        <p:nvSpPr>
          <p:cNvPr id="7" name="TextBox 6"/>
          <p:cNvSpPr txBox="1"/>
          <p:nvPr/>
        </p:nvSpPr>
        <p:spPr>
          <a:xfrm>
            <a:off x="5148064" y="512676"/>
            <a:ext cx="184666" cy="451406"/>
          </a:xfrm>
          <a:prstGeom prst="rect">
            <a:avLst/>
          </a:prstGeom>
          <a:noFill/>
        </p:spPr>
        <p:txBody>
          <a:bodyPr wrap="none" rtlCol="0">
            <a:spAutoFit/>
          </a:bodyPr>
          <a:lstStyle/>
          <a:p>
            <a:endParaRPr lang="en-US" dirty="0"/>
          </a:p>
        </p:txBody>
      </p:sp>
      <p:sp>
        <p:nvSpPr>
          <p:cNvPr id="9" name="TextBox 8"/>
          <p:cNvSpPr txBox="1"/>
          <p:nvPr/>
        </p:nvSpPr>
        <p:spPr>
          <a:xfrm>
            <a:off x="4981632" y="188640"/>
            <a:ext cx="4131985" cy="6583342"/>
          </a:xfrm>
          <a:prstGeom prst="rect">
            <a:avLst/>
          </a:prstGeom>
          <a:noFill/>
        </p:spPr>
        <p:txBody>
          <a:bodyPr wrap="none" rtlCol="0">
            <a:spAutoFit/>
          </a:bodyPr>
          <a:lstStyle/>
          <a:p>
            <a:r>
              <a:rPr lang="en-US" sz="2400" dirty="0" smtClean="0">
                <a:latin typeface="Arial"/>
                <a:cs typeface="Arial"/>
              </a:rPr>
              <a:t>Recent report from ISSC</a:t>
            </a:r>
          </a:p>
          <a:p>
            <a:r>
              <a:rPr lang="en-US" sz="2400" dirty="0">
                <a:latin typeface="Arial"/>
                <a:cs typeface="Arial"/>
              </a:rPr>
              <a:t>w</a:t>
            </a:r>
            <a:r>
              <a:rPr lang="en-US" sz="2400" dirty="0" smtClean="0">
                <a:latin typeface="Arial"/>
                <a:cs typeface="Arial"/>
              </a:rPr>
              <a:t>orking closely with</a:t>
            </a:r>
          </a:p>
          <a:p>
            <a:r>
              <a:rPr lang="en-US" sz="2400" dirty="0" smtClean="0">
                <a:latin typeface="Arial"/>
                <a:cs typeface="Arial"/>
              </a:rPr>
              <a:t>UNESCO MOST</a:t>
            </a:r>
          </a:p>
          <a:p>
            <a:r>
              <a:rPr lang="en-US" sz="2400" dirty="0" smtClean="0">
                <a:latin typeface="Arial"/>
                <a:cs typeface="Arial"/>
              </a:rPr>
              <a:t>(</a:t>
            </a:r>
            <a:r>
              <a:rPr lang="en-US" sz="2400" dirty="0" err="1" smtClean="0">
                <a:latin typeface="Arial"/>
                <a:cs typeface="Arial"/>
              </a:rPr>
              <a:t>Heide</a:t>
            </a:r>
            <a:r>
              <a:rPr lang="en-US" sz="2400" dirty="0" smtClean="0">
                <a:latin typeface="Arial"/>
                <a:cs typeface="Arial"/>
              </a:rPr>
              <a:t> </a:t>
            </a:r>
            <a:r>
              <a:rPr lang="en-US" sz="2400" dirty="0" err="1" smtClean="0">
                <a:latin typeface="Arial"/>
                <a:cs typeface="Arial"/>
              </a:rPr>
              <a:t>Hackmann</a:t>
            </a:r>
            <a:r>
              <a:rPr lang="en-US" sz="2400" dirty="0" smtClean="0">
                <a:latin typeface="Arial"/>
                <a:cs typeface="Arial"/>
              </a:rPr>
              <a:t> and</a:t>
            </a:r>
          </a:p>
          <a:p>
            <a:r>
              <a:rPr lang="en-US" sz="2400" dirty="0" smtClean="0">
                <a:latin typeface="Arial"/>
                <a:cs typeface="Arial"/>
              </a:rPr>
              <a:t>Asunción </a:t>
            </a:r>
            <a:r>
              <a:rPr lang="en-US" sz="2400" dirty="0" err="1" smtClean="0">
                <a:latin typeface="Arial"/>
                <a:cs typeface="Arial"/>
              </a:rPr>
              <a:t>Lera</a:t>
            </a:r>
            <a:r>
              <a:rPr lang="en-US" sz="2400" dirty="0" smtClean="0">
                <a:latin typeface="Arial"/>
                <a:cs typeface="Arial"/>
              </a:rPr>
              <a:t> St. Clair)</a:t>
            </a:r>
          </a:p>
          <a:p>
            <a:endParaRPr lang="en-US" dirty="0" smtClean="0">
              <a:latin typeface="Arial"/>
              <a:cs typeface="Arial"/>
            </a:endParaRPr>
          </a:p>
          <a:p>
            <a:endParaRPr lang="en-US" sz="2400" dirty="0">
              <a:latin typeface="Arial"/>
              <a:cs typeface="Arial"/>
            </a:endParaRPr>
          </a:p>
          <a:p>
            <a:r>
              <a:rPr lang="en-US" sz="2000" dirty="0">
                <a:latin typeface="Arial"/>
                <a:cs typeface="Arial"/>
              </a:rPr>
              <a:t>ISSC works to increase production</a:t>
            </a:r>
          </a:p>
          <a:p>
            <a:r>
              <a:rPr lang="en-US" sz="2000" dirty="0">
                <a:latin typeface="Arial"/>
                <a:cs typeface="Arial"/>
              </a:rPr>
              <a:t>and use of social, </a:t>
            </a:r>
            <a:r>
              <a:rPr lang="en-US" sz="2000" dirty="0" err="1">
                <a:latin typeface="Arial"/>
                <a:cs typeface="Arial"/>
              </a:rPr>
              <a:t>behavioural</a:t>
            </a:r>
            <a:r>
              <a:rPr lang="en-US" sz="2000" dirty="0">
                <a:latin typeface="Arial"/>
                <a:cs typeface="Arial"/>
              </a:rPr>
              <a:t> and</a:t>
            </a:r>
          </a:p>
          <a:p>
            <a:r>
              <a:rPr lang="en-US" sz="2000" dirty="0">
                <a:latin typeface="Arial"/>
                <a:cs typeface="Arial"/>
              </a:rPr>
              <a:t>economic science knowledge that</a:t>
            </a:r>
          </a:p>
          <a:p>
            <a:r>
              <a:rPr lang="en-US" sz="2000" dirty="0">
                <a:latin typeface="Arial"/>
                <a:cs typeface="Arial"/>
              </a:rPr>
              <a:t>can help to address key global</a:t>
            </a:r>
          </a:p>
          <a:p>
            <a:r>
              <a:rPr lang="en-US" sz="2000" dirty="0">
                <a:latin typeface="Arial"/>
                <a:cs typeface="Arial"/>
              </a:rPr>
              <a:t>p</a:t>
            </a:r>
            <a:r>
              <a:rPr lang="en-US" sz="2000" dirty="0" smtClean="0">
                <a:latin typeface="Arial"/>
                <a:cs typeface="Arial"/>
              </a:rPr>
              <a:t>roblems.</a:t>
            </a:r>
            <a:endParaRPr lang="en-US" sz="2000" dirty="0">
              <a:latin typeface="Arial"/>
              <a:cs typeface="Arial"/>
            </a:endParaRPr>
          </a:p>
          <a:p>
            <a:endParaRPr lang="en-US" dirty="0">
              <a:latin typeface="Arial"/>
              <a:cs typeface="Arial"/>
            </a:endParaRPr>
          </a:p>
          <a:p>
            <a:r>
              <a:rPr lang="en-US" sz="1800" dirty="0" smtClean="0">
                <a:latin typeface="Arial"/>
                <a:cs typeface="Arial"/>
              </a:rPr>
              <a:t>Refer also side event in Rio hosted</a:t>
            </a:r>
          </a:p>
          <a:p>
            <a:r>
              <a:rPr lang="en-US" sz="1800" dirty="0" smtClean="0">
                <a:latin typeface="Arial"/>
                <a:cs typeface="Arial"/>
              </a:rPr>
              <a:t>by the Norwegian Commission for</a:t>
            </a:r>
          </a:p>
          <a:p>
            <a:r>
              <a:rPr lang="en-US" sz="1800" dirty="0" smtClean="0">
                <a:latin typeface="Arial"/>
                <a:cs typeface="Arial"/>
              </a:rPr>
              <a:t>UNESCO, MOST and ISSC:</a:t>
            </a:r>
          </a:p>
          <a:p>
            <a:r>
              <a:rPr lang="en-US" sz="1800" dirty="0" smtClean="0">
                <a:latin typeface="Arial"/>
                <a:cs typeface="Arial"/>
              </a:rPr>
              <a:t>“Social </a:t>
            </a:r>
            <a:r>
              <a:rPr lang="en-US" sz="1800" dirty="0">
                <a:latin typeface="Arial"/>
                <a:cs typeface="Arial"/>
              </a:rPr>
              <a:t>science support </a:t>
            </a:r>
            <a:r>
              <a:rPr lang="en-US" sz="1800" dirty="0" smtClean="0">
                <a:latin typeface="Arial"/>
                <a:cs typeface="Arial"/>
              </a:rPr>
              <a:t>to policies</a:t>
            </a:r>
          </a:p>
          <a:p>
            <a:r>
              <a:rPr lang="en-US" sz="1800" dirty="0" smtClean="0">
                <a:latin typeface="Arial"/>
                <a:cs typeface="Arial"/>
              </a:rPr>
              <a:t>promoting </a:t>
            </a:r>
            <a:r>
              <a:rPr lang="en-US" sz="1800" dirty="0">
                <a:latin typeface="Arial"/>
                <a:cs typeface="Arial"/>
              </a:rPr>
              <a:t>the social </a:t>
            </a:r>
            <a:r>
              <a:rPr lang="en-US" sz="1800" dirty="0" smtClean="0">
                <a:latin typeface="Arial"/>
                <a:cs typeface="Arial"/>
              </a:rPr>
              <a:t>dimension</a:t>
            </a:r>
          </a:p>
          <a:p>
            <a:r>
              <a:rPr lang="en-US" sz="1800" dirty="0" smtClean="0">
                <a:latin typeface="Arial"/>
                <a:cs typeface="Arial"/>
              </a:rPr>
              <a:t>of </a:t>
            </a:r>
            <a:r>
              <a:rPr lang="en-US" sz="1800" dirty="0">
                <a:latin typeface="Arial"/>
                <a:cs typeface="Arial"/>
              </a:rPr>
              <a:t>sustainable development in </a:t>
            </a:r>
            <a:r>
              <a:rPr lang="en-US" sz="1800" dirty="0" smtClean="0">
                <a:latin typeface="Arial"/>
                <a:cs typeface="Arial"/>
              </a:rPr>
              <a:t>a</a:t>
            </a:r>
          </a:p>
          <a:p>
            <a:r>
              <a:rPr lang="en-US" sz="1800" dirty="0" smtClean="0">
                <a:latin typeface="Arial"/>
                <a:cs typeface="Arial"/>
              </a:rPr>
              <a:t>changing </a:t>
            </a:r>
            <a:r>
              <a:rPr lang="en-US" sz="1800" dirty="0">
                <a:latin typeface="Arial"/>
                <a:cs typeface="Arial"/>
              </a:rPr>
              <a:t>climate” </a:t>
            </a:r>
            <a:endParaRPr lang="en-US" sz="1800" dirty="0" smtClean="0">
              <a:latin typeface="Arial"/>
              <a:cs typeface="Arial"/>
            </a:endParaRPr>
          </a:p>
        </p:txBody>
      </p:sp>
    </p:spTree>
    <p:extLst>
      <p:ext uri="{BB962C8B-B14F-4D97-AF65-F5344CB8AC3E}">
        <p14:creationId xmlns:p14="http://schemas.microsoft.com/office/powerpoint/2010/main" val="38405408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600">
                <a:latin typeface="Calibri" charset="0"/>
                <a:ea typeface="ＭＳ Ｐゴシック" charset="0"/>
                <a:cs typeface="ＭＳ Ｐゴシック" charset="0"/>
              </a:rPr>
              <a:t>Science – policy interface</a:t>
            </a:r>
          </a:p>
        </p:txBody>
      </p:sp>
      <p:sp>
        <p:nvSpPr>
          <p:cNvPr id="31746" name="Text Placeholder 2"/>
          <p:cNvSpPr>
            <a:spLocks noGrp="1"/>
          </p:cNvSpPr>
          <p:nvPr>
            <p:ph type="body" sz="half" idx="1"/>
          </p:nvPr>
        </p:nvSpPr>
        <p:spPr>
          <a:xfrm>
            <a:off x="685800" y="1676400"/>
            <a:ext cx="7932738" cy="4495800"/>
          </a:xfrm>
        </p:spPr>
        <p:txBody>
          <a:bodyPr/>
          <a:lstStyle/>
          <a:p>
            <a:pPr marL="0" indent="0" algn="l">
              <a:buFont typeface="Arial" charset="0"/>
              <a:buNone/>
            </a:pPr>
            <a:r>
              <a:rPr lang="en-US" sz="2400" i="1" dirty="0">
                <a:latin typeface="Calibri" charset="0"/>
                <a:ea typeface="ＭＳ Ｐゴシック" charset="0"/>
                <a:cs typeface="ＭＳ Ｐゴシック" charset="0"/>
              </a:rPr>
              <a:t>Science following policy:</a:t>
            </a:r>
          </a:p>
          <a:p>
            <a:pPr marL="0" indent="0" algn="l">
              <a:buFont typeface="Arial" charset="0"/>
              <a:buNone/>
            </a:pPr>
            <a:r>
              <a:rPr lang="en-US" sz="2400" dirty="0">
                <a:latin typeface="Calibri" charset="0"/>
                <a:ea typeface="ＭＳ Ｐゴシック" charset="0"/>
                <a:cs typeface="ＭＳ Ｐゴシック" charset="0"/>
              </a:rPr>
              <a:t>E.g. check progress towards Millennium Development Goals.</a:t>
            </a:r>
          </a:p>
          <a:p>
            <a:pPr marL="0" indent="0" algn="l">
              <a:buFont typeface="Arial" charset="0"/>
              <a:buNone/>
            </a:pPr>
            <a:endParaRPr lang="en-US" sz="2400" dirty="0">
              <a:latin typeface="Calibri" charset="0"/>
              <a:ea typeface="ＭＳ Ｐゴシック" charset="0"/>
              <a:cs typeface="ＭＳ Ｐゴシック" charset="0"/>
            </a:endParaRPr>
          </a:p>
          <a:p>
            <a:pPr marL="0" indent="0" algn="l">
              <a:buFont typeface="Arial" charset="0"/>
              <a:buNone/>
            </a:pPr>
            <a:r>
              <a:rPr lang="en-US" sz="2400" i="1" dirty="0">
                <a:latin typeface="Calibri" charset="0"/>
                <a:ea typeface="ＭＳ Ｐゴシック" charset="0"/>
                <a:cs typeface="ＭＳ Ｐゴシック" charset="0"/>
              </a:rPr>
              <a:t>Policy derived directly from science:</a:t>
            </a:r>
          </a:p>
          <a:p>
            <a:pPr marL="0" indent="0" algn="l">
              <a:buFont typeface="Arial" charset="0"/>
              <a:buNone/>
            </a:pPr>
            <a:r>
              <a:rPr lang="en-US" sz="2400" dirty="0">
                <a:latin typeface="Calibri" charset="0"/>
                <a:ea typeface="ＭＳ Ｐゴシック" charset="0"/>
                <a:cs typeface="ＭＳ Ｐゴシック" charset="0"/>
              </a:rPr>
              <a:t>Not so common, but Montreal protocol may be an example.</a:t>
            </a:r>
          </a:p>
          <a:p>
            <a:pPr marL="0" indent="0" algn="l">
              <a:buFont typeface="Arial" charset="0"/>
              <a:buNone/>
            </a:pPr>
            <a:endParaRPr lang="en-US" sz="2400" dirty="0">
              <a:latin typeface="Calibri" charset="0"/>
              <a:ea typeface="ＭＳ Ｐゴシック" charset="0"/>
              <a:cs typeface="ＭＳ Ｐゴシック" charset="0"/>
            </a:endParaRPr>
          </a:p>
          <a:p>
            <a:pPr marL="0" indent="0" algn="l">
              <a:buFont typeface="Arial" charset="0"/>
              <a:buNone/>
            </a:pPr>
            <a:r>
              <a:rPr lang="en-US" sz="2400" i="1" dirty="0">
                <a:latin typeface="Calibri" charset="0"/>
                <a:ea typeface="ＭＳ Ｐゴシック" charset="0"/>
                <a:cs typeface="ＭＳ Ｐゴシック" charset="0"/>
              </a:rPr>
              <a:t>Role of science in policy development: </a:t>
            </a:r>
          </a:p>
          <a:p>
            <a:pPr marL="0" indent="0" algn="l">
              <a:buFont typeface="Arial" charset="0"/>
              <a:buNone/>
            </a:pPr>
            <a:r>
              <a:rPr lang="en-US" sz="2400" dirty="0">
                <a:latin typeface="Calibri" charset="0"/>
                <a:ea typeface="ＭＳ Ｐゴシック" charset="0"/>
                <a:cs typeface="ＭＳ Ｐゴシック" charset="0"/>
              </a:rPr>
              <a:t>Complex issues, slow development of science understanding, need for decisions </a:t>
            </a:r>
            <a:r>
              <a:rPr lang="en-US" sz="2400" dirty="0" smtClean="0">
                <a:latin typeface="Calibri" charset="0"/>
                <a:ea typeface="ＭＳ Ｐゴシック" charset="0"/>
                <a:cs typeface="ＭＳ Ｐゴシック" charset="0"/>
              </a:rPr>
              <a:t>at time of incomplete understanding, need to consider other perspectives</a:t>
            </a:r>
            <a:endParaRPr lang="en-US" sz="2400" dirty="0">
              <a:latin typeface="Calibri" charset="0"/>
              <a:ea typeface="ＭＳ Ｐゴシック" charset="0"/>
              <a:cs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23850" y="152400"/>
            <a:ext cx="8640763" cy="762000"/>
          </a:xfrm>
        </p:spPr>
        <p:txBody>
          <a:bodyPr/>
          <a:lstStyle/>
          <a:p>
            <a:r>
              <a:rPr lang="en-US" sz="2800">
                <a:latin typeface="Arial" charset="0"/>
                <a:ea typeface="ＭＳ Ｐゴシック" charset="0"/>
                <a:cs typeface="ＭＳ Ｐゴシック" charset="0"/>
              </a:rPr>
              <a:t>Climate science is post-normal science</a:t>
            </a:r>
          </a:p>
        </p:txBody>
      </p:sp>
      <p:sp>
        <p:nvSpPr>
          <p:cNvPr id="32770" name="Text Box 7"/>
          <p:cNvSpPr txBox="1">
            <a:spLocks noChangeArrowheads="1"/>
          </p:cNvSpPr>
          <p:nvPr/>
        </p:nvSpPr>
        <p:spPr bwMode="auto">
          <a:xfrm>
            <a:off x="935038" y="4689475"/>
            <a:ext cx="184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eaLnBrk="0" hangingPunct="0">
              <a:defRPr sz="2800">
                <a:solidFill>
                  <a:schemeClr val="tx1"/>
                </a:solidFill>
                <a:latin typeface="Times New Roman" charset="0"/>
                <a:ea typeface="ＭＳ Ｐゴシック" charset="0"/>
                <a:cs typeface="ＭＳ Ｐゴシック" charset="0"/>
              </a:defRPr>
            </a:lvl1pPr>
            <a:lvl2pPr marL="742950" indent="-285750" defTabSz="457200" eaLnBrk="0" hangingPunct="0">
              <a:defRPr sz="2800">
                <a:solidFill>
                  <a:schemeClr val="tx1"/>
                </a:solidFill>
                <a:latin typeface="Times New Roman" charset="0"/>
                <a:ea typeface="ＭＳ Ｐゴシック" charset="0"/>
              </a:defRPr>
            </a:lvl2pPr>
            <a:lvl3pPr marL="1143000" indent="-228600" defTabSz="457200" eaLnBrk="0" hangingPunct="0">
              <a:defRPr sz="2800">
                <a:solidFill>
                  <a:schemeClr val="tx1"/>
                </a:solidFill>
                <a:latin typeface="Times New Roman" charset="0"/>
                <a:ea typeface="ＭＳ Ｐゴシック" charset="0"/>
              </a:defRPr>
            </a:lvl3pPr>
            <a:lvl4pPr marL="1600200" indent="-228600" defTabSz="457200" eaLnBrk="0" hangingPunct="0">
              <a:defRPr sz="2800">
                <a:solidFill>
                  <a:schemeClr val="tx1"/>
                </a:solidFill>
                <a:latin typeface="Times New Roman" charset="0"/>
                <a:ea typeface="ＭＳ Ｐゴシック" charset="0"/>
              </a:defRPr>
            </a:lvl4pPr>
            <a:lvl5pPr marL="2057400" indent="-228600" defTabSz="457200" eaLnBrk="0" hangingPunct="0">
              <a:defRPr sz="2800">
                <a:solidFill>
                  <a:schemeClr val="tx1"/>
                </a:solidFill>
                <a:latin typeface="Times New Roman" charset="0"/>
                <a:ea typeface="ＭＳ Ｐゴシック" charset="0"/>
              </a:defRPr>
            </a:lvl5pPr>
            <a:lvl6pPr marL="25146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9pPr>
          </a:lstStyle>
          <a:p>
            <a:pPr eaLnBrk="1" hangingPunct="1">
              <a:lnSpc>
                <a:spcPct val="100000"/>
              </a:lnSpc>
              <a:spcBef>
                <a:spcPct val="0"/>
              </a:spcBef>
            </a:pPr>
            <a:endParaRPr lang="en-US">
              <a:solidFill>
                <a:srgbClr val="000000"/>
              </a:solidFill>
            </a:endParaRPr>
          </a:p>
        </p:txBody>
      </p:sp>
      <p:pic>
        <p:nvPicPr>
          <p:cNvPr id="3277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17600"/>
            <a:ext cx="588962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23850" y="363538"/>
            <a:ext cx="8640763" cy="685800"/>
          </a:xfrm>
        </p:spPr>
        <p:txBody>
          <a:bodyPr/>
          <a:lstStyle/>
          <a:p>
            <a:r>
              <a:rPr lang="en-US" sz="3200">
                <a:latin typeface="Arial" charset="0"/>
                <a:ea typeface="ＭＳ Ｐゴシック" charset="0"/>
                <a:cs typeface="ＭＳ Ｐゴシック" charset="0"/>
              </a:rPr>
              <a:t>Models of the role of science</a:t>
            </a:r>
          </a:p>
        </p:txBody>
      </p:sp>
      <p:sp>
        <p:nvSpPr>
          <p:cNvPr id="33794" name="Text Box 3"/>
          <p:cNvSpPr txBox="1">
            <a:spLocks noChangeArrowheads="1"/>
          </p:cNvSpPr>
          <p:nvPr/>
        </p:nvSpPr>
        <p:spPr bwMode="auto">
          <a:xfrm>
            <a:off x="539750" y="1608138"/>
            <a:ext cx="78803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eaLnBrk="0" hangingPunct="0">
              <a:defRPr sz="2800">
                <a:solidFill>
                  <a:schemeClr val="tx1"/>
                </a:solidFill>
                <a:latin typeface="Times New Roman" charset="0"/>
                <a:ea typeface="ＭＳ Ｐゴシック" charset="0"/>
                <a:cs typeface="ＭＳ Ｐゴシック" charset="0"/>
              </a:defRPr>
            </a:lvl1pPr>
            <a:lvl2pPr marL="742950" indent="-285750" defTabSz="457200" eaLnBrk="0" hangingPunct="0">
              <a:defRPr sz="2800">
                <a:solidFill>
                  <a:schemeClr val="tx1"/>
                </a:solidFill>
                <a:latin typeface="Times New Roman" charset="0"/>
                <a:ea typeface="ＭＳ Ｐゴシック" charset="0"/>
              </a:defRPr>
            </a:lvl2pPr>
            <a:lvl3pPr marL="1143000" indent="-228600" defTabSz="457200" eaLnBrk="0" hangingPunct="0">
              <a:defRPr sz="2800">
                <a:solidFill>
                  <a:schemeClr val="tx1"/>
                </a:solidFill>
                <a:latin typeface="Times New Roman" charset="0"/>
                <a:ea typeface="ＭＳ Ｐゴシック" charset="0"/>
              </a:defRPr>
            </a:lvl3pPr>
            <a:lvl4pPr marL="1600200" indent="-228600" defTabSz="457200" eaLnBrk="0" hangingPunct="0">
              <a:defRPr sz="2800">
                <a:solidFill>
                  <a:schemeClr val="tx1"/>
                </a:solidFill>
                <a:latin typeface="Times New Roman" charset="0"/>
                <a:ea typeface="ＭＳ Ｐゴシック" charset="0"/>
              </a:defRPr>
            </a:lvl4pPr>
            <a:lvl5pPr marL="2057400" indent="-228600" defTabSz="457200" eaLnBrk="0" hangingPunct="0">
              <a:defRPr sz="2800">
                <a:solidFill>
                  <a:schemeClr val="tx1"/>
                </a:solidFill>
                <a:latin typeface="Times New Roman" charset="0"/>
                <a:ea typeface="ＭＳ Ｐゴシック" charset="0"/>
              </a:defRPr>
            </a:lvl5pPr>
            <a:lvl6pPr marL="25146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9pPr>
          </a:lstStyle>
          <a:p>
            <a:pPr eaLnBrk="1" hangingPunct="1">
              <a:lnSpc>
                <a:spcPct val="100000"/>
              </a:lnSpc>
              <a:spcBef>
                <a:spcPct val="0"/>
              </a:spcBef>
              <a:buFontTx/>
              <a:buAutoNum type="arabicPeriod"/>
            </a:pPr>
            <a:r>
              <a:rPr lang="en-GB" sz="2400">
                <a:solidFill>
                  <a:srgbClr val="000000"/>
                </a:solidFill>
                <a:latin typeface="Arial" charset="0"/>
                <a:cs typeface="Arial" charset="0"/>
              </a:rPr>
              <a:t>The standard (modern) model: </a:t>
            </a:r>
            <a:r>
              <a:rPr lang="en-GB" sz="2400" i="1">
                <a:solidFill>
                  <a:srgbClr val="000000"/>
                </a:solidFill>
                <a:latin typeface="Arial" charset="0"/>
                <a:cs typeface="Arial" charset="0"/>
              </a:rPr>
              <a:t>“… there is only one correct description of the system, and it is to be provided by science” </a:t>
            </a:r>
            <a:r>
              <a:rPr lang="en-GB" sz="2400">
                <a:solidFill>
                  <a:srgbClr val="000000"/>
                </a:solidFill>
                <a:latin typeface="Arial" charset="0"/>
                <a:cs typeface="Arial" charset="0"/>
              </a:rPr>
              <a:t>(Funtowicz and Strand 2007)</a:t>
            </a:r>
          </a:p>
          <a:p>
            <a:pPr eaLnBrk="1" hangingPunct="1">
              <a:lnSpc>
                <a:spcPct val="100000"/>
              </a:lnSpc>
              <a:spcBef>
                <a:spcPct val="0"/>
              </a:spcBef>
            </a:pPr>
            <a:endParaRPr lang="en-GB" sz="2400">
              <a:solidFill>
                <a:srgbClr val="000000"/>
              </a:solidFill>
              <a:latin typeface="Arial" charset="0"/>
              <a:cs typeface="Arial" charset="0"/>
            </a:endParaRPr>
          </a:p>
          <a:p>
            <a:pPr eaLnBrk="1" hangingPunct="1">
              <a:lnSpc>
                <a:spcPct val="100000"/>
              </a:lnSpc>
              <a:spcBef>
                <a:spcPct val="0"/>
              </a:spcBef>
            </a:pPr>
            <a:r>
              <a:rPr lang="en-GB" sz="2400">
                <a:solidFill>
                  <a:srgbClr val="000000"/>
                </a:solidFill>
                <a:latin typeface="Arial" charset="0"/>
                <a:cs typeface="Arial" charset="0"/>
              </a:rPr>
              <a:t>2. </a:t>
            </a:r>
            <a:r>
              <a:rPr lang="nb-NO" sz="2400">
                <a:solidFill>
                  <a:srgbClr val="000000"/>
                </a:solidFill>
                <a:latin typeface="Arial" charset="0"/>
                <a:cs typeface="Arial" charset="0"/>
              </a:rPr>
              <a:t>The model of extended participation (essentially postnormal science):</a:t>
            </a:r>
            <a:r>
              <a:rPr lang="en-US" sz="2400">
                <a:solidFill>
                  <a:srgbClr val="000000"/>
                </a:solidFill>
                <a:latin typeface="Arial" charset="0"/>
                <a:cs typeface="Arial" charset="0"/>
              </a:rPr>
              <a:t> science should </a:t>
            </a:r>
            <a:r>
              <a:rPr lang="en-US" sz="2400" i="1">
                <a:solidFill>
                  <a:srgbClr val="000000"/>
                </a:solidFill>
                <a:latin typeface="Arial" charset="0"/>
                <a:cs typeface="Arial" charset="0"/>
              </a:rPr>
              <a:t>aid</a:t>
            </a:r>
            <a:r>
              <a:rPr lang="en-US" sz="2400">
                <a:solidFill>
                  <a:srgbClr val="000000"/>
                </a:solidFill>
                <a:latin typeface="Arial" charset="0"/>
                <a:cs typeface="Arial" charset="0"/>
              </a:rPr>
              <a:t> in making the correct decisions based on the current knowledge at hand.  One important aspect of this method is the inclusion of non-experts, creating an “extended peer community” (Ravetz 2004). </a:t>
            </a:r>
            <a:endParaRPr lang="nb-NO" sz="2400">
              <a:solidFill>
                <a:srgbClr val="000000"/>
              </a:solidFill>
              <a:latin typeface="Arial" charset="0"/>
              <a:cs typeface="Arial" charset="0"/>
            </a:endParaRPr>
          </a:p>
        </p:txBody>
      </p:sp>
      <p:sp>
        <p:nvSpPr>
          <p:cNvPr id="33795" name="Text Box 7"/>
          <p:cNvSpPr txBox="1">
            <a:spLocks noChangeArrowheads="1"/>
          </p:cNvSpPr>
          <p:nvPr/>
        </p:nvSpPr>
        <p:spPr bwMode="auto">
          <a:xfrm>
            <a:off x="935038" y="4689475"/>
            <a:ext cx="184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eaLnBrk="0" hangingPunct="0">
              <a:defRPr sz="2800">
                <a:solidFill>
                  <a:schemeClr val="tx1"/>
                </a:solidFill>
                <a:latin typeface="Times New Roman" charset="0"/>
                <a:ea typeface="ＭＳ Ｐゴシック" charset="0"/>
                <a:cs typeface="ＭＳ Ｐゴシック" charset="0"/>
              </a:defRPr>
            </a:lvl1pPr>
            <a:lvl2pPr marL="742950" indent="-285750" defTabSz="457200" eaLnBrk="0" hangingPunct="0">
              <a:defRPr sz="2800">
                <a:solidFill>
                  <a:schemeClr val="tx1"/>
                </a:solidFill>
                <a:latin typeface="Times New Roman" charset="0"/>
                <a:ea typeface="ＭＳ Ｐゴシック" charset="0"/>
              </a:defRPr>
            </a:lvl2pPr>
            <a:lvl3pPr marL="1143000" indent="-228600" defTabSz="457200" eaLnBrk="0" hangingPunct="0">
              <a:defRPr sz="2800">
                <a:solidFill>
                  <a:schemeClr val="tx1"/>
                </a:solidFill>
                <a:latin typeface="Times New Roman" charset="0"/>
                <a:ea typeface="ＭＳ Ｐゴシック" charset="0"/>
              </a:defRPr>
            </a:lvl3pPr>
            <a:lvl4pPr marL="1600200" indent="-228600" defTabSz="457200" eaLnBrk="0" hangingPunct="0">
              <a:defRPr sz="2800">
                <a:solidFill>
                  <a:schemeClr val="tx1"/>
                </a:solidFill>
                <a:latin typeface="Times New Roman" charset="0"/>
                <a:ea typeface="ＭＳ Ｐゴシック" charset="0"/>
              </a:defRPr>
            </a:lvl4pPr>
            <a:lvl5pPr marL="2057400" indent="-228600" defTabSz="457200" eaLnBrk="0" hangingPunct="0">
              <a:defRPr sz="2800">
                <a:solidFill>
                  <a:schemeClr val="tx1"/>
                </a:solidFill>
                <a:latin typeface="Times New Roman" charset="0"/>
                <a:ea typeface="ＭＳ Ｐゴシック" charset="0"/>
              </a:defRPr>
            </a:lvl5pPr>
            <a:lvl6pPr marL="25146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9pPr>
          </a:lstStyle>
          <a:p>
            <a:pPr eaLnBrk="1" hangingPunct="1">
              <a:lnSpc>
                <a:spcPct val="100000"/>
              </a:lnSpc>
              <a:spcBef>
                <a:spcPct val="0"/>
              </a:spcBef>
            </a:pPr>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nchor="t"/>
          <a:lstStyle/>
          <a:p>
            <a:r>
              <a:rPr lang="fr-FR">
                <a:latin typeface="Arial" charset="0"/>
                <a:ea typeface="ＭＳ Ｐゴシック" charset="0"/>
                <a:cs typeface="Arial" charset="0"/>
              </a:rPr>
              <a:t>Models of science</a:t>
            </a:r>
          </a:p>
        </p:txBody>
      </p:sp>
      <p:sp>
        <p:nvSpPr>
          <p:cNvPr id="56322" name="Espace réservé du contenu 2"/>
          <p:cNvSpPr>
            <a:spLocks noGrp="1"/>
          </p:cNvSpPr>
          <p:nvPr>
            <p:ph idx="1"/>
          </p:nvPr>
        </p:nvSpPr>
        <p:spPr>
          <a:xfrm>
            <a:off x="457200" y="1274763"/>
            <a:ext cx="8229600" cy="3933825"/>
          </a:xfrm>
        </p:spPr>
        <p:txBody>
          <a:bodyPr/>
          <a:lstStyle/>
          <a:p>
            <a:pPr algn="l">
              <a:defRPr/>
            </a:pPr>
            <a:r>
              <a:rPr lang="en-US" sz="2400" dirty="0">
                <a:solidFill>
                  <a:srgbClr val="231F20"/>
                </a:solidFill>
                <a:latin typeface="Arial" charset="0"/>
                <a:ea typeface="ＭＳ Ｐゴシック" charset="0"/>
                <a:cs typeface="ＭＳ Ｐゴシック" charset="0"/>
              </a:rPr>
              <a:t>The epistemic or natural science model sees social scientists and social science professionals as technocrats who – through their insight into social theories and laws – may provide society with solutions to its social ills.</a:t>
            </a:r>
          </a:p>
          <a:p>
            <a:pPr marL="0" indent="0" algn="l">
              <a:buFont typeface="Arial" charset="0"/>
              <a:buNone/>
              <a:defRPr/>
            </a:pPr>
            <a:endParaRPr lang="en-US" sz="2400" dirty="0">
              <a:solidFill>
                <a:srgbClr val="231F20"/>
              </a:solidFill>
              <a:latin typeface="Arial" charset="0"/>
              <a:ea typeface="ＭＳ Ｐゴシック" charset="0"/>
              <a:cs typeface="ＭＳ Ｐゴシック" charset="0"/>
            </a:endParaRPr>
          </a:p>
          <a:p>
            <a:pPr algn="l">
              <a:defRPr/>
            </a:pPr>
            <a:r>
              <a:rPr lang="en-US" sz="2400" dirty="0">
                <a:solidFill>
                  <a:srgbClr val="231F20"/>
                </a:solidFill>
                <a:latin typeface="Arial" charset="0"/>
                <a:ea typeface="ＭＳ Ｐゴシック" charset="0"/>
                <a:cs typeface="ＭＳ Ｐゴシック" charset="0"/>
              </a:rPr>
              <a:t>The </a:t>
            </a:r>
            <a:r>
              <a:rPr lang="en-US" sz="2400" dirty="0" err="1">
                <a:solidFill>
                  <a:srgbClr val="231F20"/>
                </a:solidFill>
                <a:latin typeface="Arial" charset="0"/>
                <a:ea typeface="ＭＳ Ｐゴシック" charset="0"/>
                <a:cs typeface="ＭＳ Ｐゴシック" charset="0"/>
              </a:rPr>
              <a:t>phronetic</a:t>
            </a:r>
            <a:r>
              <a:rPr lang="en-US" sz="2400" dirty="0">
                <a:solidFill>
                  <a:srgbClr val="231F20"/>
                </a:solidFill>
                <a:latin typeface="Arial" charset="0"/>
                <a:ea typeface="ＭＳ Ｐゴシック" charset="0"/>
                <a:cs typeface="ＭＳ Ｐゴシック" charset="0"/>
              </a:rPr>
              <a:t> model </a:t>
            </a:r>
            <a:r>
              <a:rPr lang="en-US" sz="2400" dirty="0" smtClean="0">
                <a:solidFill>
                  <a:srgbClr val="231F20"/>
                </a:solidFill>
                <a:latin typeface="Arial" charset="0"/>
                <a:ea typeface="ＭＳ Ｐゴシック" charset="0"/>
                <a:cs typeface="ＭＳ Ｐゴシック" charset="0"/>
              </a:rPr>
              <a:t>(Bent </a:t>
            </a:r>
            <a:r>
              <a:rPr lang="en-US" sz="2400" dirty="0" err="1" smtClean="0">
                <a:solidFill>
                  <a:srgbClr val="231F20"/>
                </a:solidFill>
                <a:latin typeface="Arial" charset="0"/>
                <a:ea typeface="ＭＳ Ｐゴシック" charset="0"/>
                <a:cs typeface="ＭＳ Ｐゴシック" charset="0"/>
              </a:rPr>
              <a:t>Flyvbjerg</a:t>
            </a:r>
            <a:r>
              <a:rPr lang="en-US" sz="2400" dirty="0" smtClean="0">
                <a:solidFill>
                  <a:srgbClr val="231F20"/>
                </a:solidFill>
                <a:latin typeface="Arial" charset="0"/>
                <a:ea typeface="ＭＳ Ｐゴシック" charset="0"/>
                <a:cs typeface="ＭＳ Ｐゴシック" charset="0"/>
              </a:rPr>
              <a:t>) sees </a:t>
            </a:r>
            <a:r>
              <a:rPr lang="en-US" sz="2400" dirty="0">
                <a:solidFill>
                  <a:srgbClr val="231F20"/>
                </a:solidFill>
                <a:latin typeface="Arial" charset="0"/>
                <a:ea typeface="ＭＳ Ｐゴシック" charset="0"/>
                <a:cs typeface="ＭＳ Ｐゴシック" charset="0"/>
              </a:rPr>
              <a:t>social scientists and social science professionals as analysts who produce food for thought for the ongoing process of public deliberation, participation, and decision making.</a:t>
            </a:r>
          </a:p>
          <a:p>
            <a:pPr>
              <a:defRPr/>
            </a:pPr>
            <a:endParaRPr lang="en-US" sz="2000" dirty="0">
              <a:solidFill>
                <a:srgbClr val="231F20"/>
              </a:solidFill>
              <a:latin typeface="Arial" charset="0"/>
              <a:ea typeface="ＭＳ Ｐゴシック" charset="0"/>
              <a:cs typeface="ＭＳ Ｐゴシック" charset="0"/>
            </a:endParaRPr>
          </a:p>
          <a:p>
            <a:pPr>
              <a:defRPr/>
            </a:pPr>
            <a:endParaRPr lang="en-US" sz="2000" dirty="0">
              <a:solidFill>
                <a:srgbClr val="231F20"/>
              </a:solidFill>
              <a:latin typeface="Arial" charset="0"/>
              <a:ea typeface="ＭＳ Ｐゴシック" charset="0"/>
              <a:cs typeface="ＭＳ Ｐゴシック" charset="0"/>
            </a:endParaRPr>
          </a:p>
          <a:p>
            <a:pPr>
              <a:defRPr/>
            </a:pPr>
            <a:endParaRPr lang="en-US" sz="2000" dirty="0">
              <a:latin typeface="Arial" charset="0"/>
              <a:ea typeface="ＭＳ Ｐゴシック" charset="0"/>
              <a:cs typeface="ＭＳ Ｐゴシック" charset="0"/>
            </a:endParaRPr>
          </a:p>
          <a:p>
            <a:pPr>
              <a:lnSpc>
                <a:spcPct val="90000"/>
              </a:lnSpc>
              <a:spcBef>
                <a:spcPct val="0"/>
              </a:spcBef>
              <a:defRPr/>
            </a:pPr>
            <a:endParaRPr lang="fr-FR" sz="2000" dirty="0">
              <a:latin typeface="Times New Roman" charset="0"/>
              <a:ea typeface="ＭＳ Ｐゴシック" charset="0"/>
              <a:cs typeface="ＭＳ Ｐゴシック" charset="0"/>
            </a:endParaRPr>
          </a:p>
          <a:p>
            <a:pPr>
              <a:lnSpc>
                <a:spcPct val="90000"/>
              </a:lnSpc>
              <a:defRPr/>
            </a:pPr>
            <a:endParaRPr lang="fr-FR" sz="2000" dirty="0">
              <a:latin typeface="Times New Roman" charset="0"/>
              <a:ea typeface="ＭＳ Ｐゴシック" charset="0"/>
              <a:cs typeface="ＭＳ Ｐゴシック" charset="0"/>
            </a:endParaRPr>
          </a:p>
        </p:txBody>
      </p:sp>
      <p:sp>
        <p:nvSpPr>
          <p:cNvPr id="34819" name="TextBox 3"/>
          <p:cNvSpPr txBox="1">
            <a:spLocks noChangeArrowheads="1"/>
          </p:cNvSpPr>
          <p:nvPr/>
        </p:nvSpPr>
        <p:spPr bwMode="auto">
          <a:xfrm>
            <a:off x="755576" y="5589240"/>
            <a:ext cx="7608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800">
                <a:solidFill>
                  <a:schemeClr val="tx1"/>
                </a:solidFill>
                <a:latin typeface="Times New Roman" charset="0"/>
                <a:ea typeface="ＭＳ Ｐゴシック" charset="0"/>
                <a:cs typeface="ＭＳ Ｐゴシック" charset="0"/>
              </a:defRPr>
            </a:lvl1pPr>
            <a:lvl2pPr marL="742950" indent="-285750" defTabSz="457200" eaLnBrk="0" hangingPunct="0">
              <a:defRPr sz="2800">
                <a:solidFill>
                  <a:schemeClr val="tx1"/>
                </a:solidFill>
                <a:latin typeface="Times New Roman" charset="0"/>
                <a:ea typeface="ＭＳ Ｐゴシック" charset="0"/>
              </a:defRPr>
            </a:lvl2pPr>
            <a:lvl3pPr marL="1143000" indent="-228600" defTabSz="457200" eaLnBrk="0" hangingPunct="0">
              <a:defRPr sz="2800">
                <a:solidFill>
                  <a:schemeClr val="tx1"/>
                </a:solidFill>
                <a:latin typeface="Times New Roman" charset="0"/>
                <a:ea typeface="ＭＳ Ｐゴシック" charset="0"/>
              </a:defRPr>
            </a:lvl3pPr>
            <a:lvl4pPr marL="1600200" indent="-228600" defTabSz="457200" eaLnBrk="0" hangingPunct="0">
              <a:defRPr sz="2800">
                <a:solidFill>
                  <a:schemeClr val="tx1"/>
                </a:solidFill>
                <a:latin typeface="Times New Roman" charset="0"/>
                <a:ea typeface="ＭＳ Ｐゴシック" charset="0"/>
              </a:defRPr>
            </a:lvl4pPr>
            <a:lvl5pPr marL="2057400" indent="-228600" defTabSz="457200" eaLnBrk="0" hangingPunct="0">
              <a:defRPr sz="2800">
                <a:solidFill>
                  <a:schemeClr val="tx1"/>
                </a:solidFill>
                <a:latin typeface="Times New Roman" charset="0"/>
                <a:ea typeface="ＭＳ Ｐゴシック" charset="0"/>
              </a:defRPr>
            </a:lvl5pPr>
            <a:lvl6pPr marL="25146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6pPr>
            <a:lvl7pPr marL="29718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7pPr>
            <a:lvl8pPr marL="34290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8pPr>
            <a:lvl9pPr marL="3886200" indent="-228600" eaLnBrk="0" fontAlgn="base" hangingPunct="0">
              <a:lnSpc>
                <a:spcPct val="80000"/>
              </a:lnSpc>
              <a:spcBef>
                <a:spcPct val="20000"/>
              </a:spcBef>
              <a:spcAft>
                <a:spcPct val="0"/>
              </a:spcAft>
              <a:defRPr sz="2800">
                <a:solidFill>
                  <a:schemeClr val="tx1"/>
                </a:solidFill>
                <a:latin typeface="Times New Roman" charset="0"/>
                <a:ea typeface="ＭＳ Ｐゴシック" charset="0"/>
              </a:defRPr>
            </a:lvl9pPr>
          </a:lstStyle>
          <a:p>
            <a:pPr eaLnBrk="1" hangingPunct="1">
              <a:lnSpc>
                <a:spcPct val="100000"/>
              </a:lnSpc>
              <a:spcBef>
                <a:spcPct val="0"/>
              </a:spcBef>
            </a:pPr>
            <a:r>
              <a:rPr lang="nb-NO" sz="2400" dirty="0">
                <a:solidFill>
                  <a:srgbClr val="000000"/>
                </a:solidFill>
                <a:latin typeface="Arial" charset="0"/>
                <a:cs typeface="Arial" charset="0"/>
              </a:rPr>
              <a:t>I </a:t>
            </a:r>
            <a:r>
              <a:rPr lang="nb-NO" sz="2400" dirty="0" err="1">
                <a:solidFill>
                  <a:srgbClr val="000000"/>
                </a:solidFill>
                <a:latin typeface="Arial" charset="0"/>
                <a:cs typeface="Arial" charset="0"/>
              </a:rPr>
              <a:t>suggest</a:t>
            </a:r>
            <a:r>
              <a:rPr lang="nb-NO" sz="2400" dirty="0">
                <a:solidFill>
                  <a:srgbClr val="000000"/>
                </a:solidFill>
                <a:latin typeface="Arial" charset="0"/>
                <a:cs typeface="Arial" charset="0"/>
              </a:rPr>
              <a:t> </a:t>
            </a:r>
            <a:r>
              <a:rPr lang="nb-NO" sz="2400" dirty="0" err="1">
                <a:solidFill>
                  <a:srgbClr val="000000"/>
                </a:solidFill>
                <a:latin typeface="Arial" charset="0"/>
                <a:cs typeface="Arial" charset="0"/>
              </a:rPr>
              <a:t>that</a:t>
            </a:r>
            <a:r>
              <a:rPr lang="nb-NO" sz="2400" dirty="0">
                <a:solidFill>
                  <a:srgbClr val="000000"/>
                </a:solidFill>
                <a:latin typeface="Arial" charset="0"/>
                <a:cs typeface="Arial" charset="0"/>
              </a:rPr>
              <a:t> </a:t>
            </a:r>
            <a:r>
              <a:rPr lang="nb-NO" sz="2400" dirty="0" err="1">
                <a:solidFill>
                  <a:srgbClr val="000000"/>
                </a:solidFill>
                <a:latin typeface="Arial" charset="0"/>
                <a:cs typeface="Arial" charset="0"/>
              </a:rPr>
              <a:t>this</a:t>
            </a:r>
            <a:r>
              <a:rPr lang="nb-NO" sz="2400" dirty="0">
                <a:solidFill>
                  <a:srgbClr val="000000"/>
                </a:solidFill>
                <a:latin typeface="Arial" charset="0"/>
                <a:cs typeface="Arial" charset="0"/>
              </a:rPr>
              <a:t> </a:t>
            </a:r>
            <a:r>
              <a:rPr lang="nb-NO" sz="2400" dirty="0" err="1">
                <a:solidFill>
                  <a:srgbClr val="000000"/>
                </a:solidFill>
                <a:latin typeface="Arial" charset="0"/>
                <a:cs typeface="Arial" charset="0"/>
              </a:rPr>
              <a:t>applies</a:t>
            </a:r>
            <a:r>
              <a:rPr lang="nb-NO" sz="2400" dirty="0">
                <a:solidFill>
                  <a:srgbClr val="000000"/>
                </a:solidFill>
                <a:latin typeface="Arial" charset="0"/>
                <a:cs typeface="Arial" charset="0"/>
              </a:rPr>
              <a:t> to to </a:t>
            </a:r>
            <a:r>
              <a:rPr lang="nb-NO" sz="2400" dirty="0" err="1">
                <a:solidFill>
                  <a:srgbClr val="000000"/>
                </a:solidFill>
                <a:latin typeface="Arial" charset="0"/>
                <a:cs typeface="Arial" charset="0"/>
              </a:rPr>
              <a:t>natural</a:t>
            </a:r>
            <a:r>
              <a:rPr lang="nb-NO" sz="2400" dirty="0">
                <a:solidFill>
                  <a:srgbClr val="000000"/>
                </a:solidFill>
                <a:latin typeface="Arial" charset="0"/>
                <a:cs typeface="Arial" charset="0"/>
              </a:rPr>
              <a:t> </a:t>
            </a:r>
            <a:r>
              <a:rPr lang="nb-NO" sz="2400" dirty="0" err="1">
                <a:solidFill>
                  <a:srgbClr val="000000"/>
                </a:solidFill>
                <a:latin typeface="Arial" charset="0"/>
                <a:cs typeface="Arial" charset="0"/>
              </a:rPr>
              <a:t>science</a:t>
            </a:r>
            <a:r>
              <a:rPr lang="nb-NO" sz="2400" dirty="0">
                <a:solidFill>
                  <a:srgbClr val="000000"/>
                </a:solidFill>
                <a:latin typeface="Arial" charset="0"/>
                <a:cs typeface="Arial" charset="0"/>
              </a:rPr>
              <a:t> as </a:t>
            </a:r>
            <a:r>
              <a:rPr lang="nb-NO" sz="2400" dirty="0" err="1">
                <a:solidFill>
                  <a:srgbClr val="000000"/>
                </a:solidFill>
                <a:latin typeface="Arial" charset="0"/>
                <a:cs typeface="Arial" charset="0"/>
              </a:rPr>
              <a:t>well</a:t>
            </a:r>
            <a:r>
              <a:rPr lang="nb-NO" sz="2400" dirty="0">
                <a:solidFill>
                  <a:srgbClr val="000000"/>
                </a:solidFill>
                <a:latin typeface="Arial" charset="0"/>
                <a:cs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nchor="t"/>
          <a:lstStyle/>
          <a:p>
            <a:r>
              <a:rPr lang="fr-FR">
                <a:latin typeface="Arial" charset="0"/>
                <a:ea typeface="ＭＳ Ｐゴシック" charset="0"/>
                <a:cs typeface="Arial" charset="0"/>
              </a:rPr>
              <a:t>Robust public deliberation</a:t>
            </a:r>
          </a:p>
        </p:txBody>
      </p:sp>
      <p:sp>
        <p:nvSpPr>
          <p:cNvPr id="33794" name="Espace réservé du contenu 2"/>
          <p:cNvSpPr>
            <a:spLocks noGrp="1"/>
          </p:cNvSpPr>
          <p:nvPr>
            <p:ph idx="1"/>
          </p:nvPr>
        </p:nvSpPr>
        <p:spPr>
          <a:xfrm>
            <a:off x="752475" y="1441450"/>
            <a:ext cx="7934325" cy="4708525"/>
          </a:xfrm>
        </p:spPr>
        <p:txBody>
          <a:bodyPr/>
          <a:lstStyle/>
          <a:p>
            <a:pPr marL="0" indent="0" algn="l">
              <a:lnSpc>
                <a:spcPct val="90000"/>
              </a:lnSpc>
              <a:spcBef>
                <a:spcPct val="0"/>
              </a:spcBef>
              <a:buFont typeface="Arial" charset="0"/>
              <a:buNone/>
              <a:defRPr/>
            </a:pPr>
            <a:r>
              <a:rPr lang="en-US" sz="2000" dirty="0">
                <a:solidFill>
                  <a:srgbClr val="231F20"/>
                </a:solidFill>
                <a:latin typeface="Arial" charset="0"/>
                <a:ea typeface="ＭＳ Ｐゴシック" charset="0"/>
                <a:cs typeface="ＭＳ Ｐゴシック" charset="0"/>
              </a:rPr>
              <a:t>Though imperfect, no better device than public deliberation following the rules of constitutional democracy has been arrived at for settling social issues, so far as human history can show. Social science must therefore play into this device if it is to be useful.</a:t>
            </a:r>
          </a:p>
          <a:p>
            <a:pPr algn="l">
              <a:lnSpc>
                <a:spcPct val="90000"/>
              </a:lnSpc>
              <a:spcBef>
                <a:spcPct val="0"/>
              </a:spcBef>
              <a:defRPr/>
            </a:pPr>
            <a:endParaRPr lang="en-US" sz="2000" dirty="0">
              <a:solidFill>
                <a:srgbClr val="231F20"/>
              </a:solidFill>
              <a:latin typeface="Arial" charset="0"/>
              <a:ea typeface="ＭＳ Ｐゴシック" charset="0"/>
              <a:cs typeface="ＭＳ Ｐゴシック" charset="0"/>
            </a:endParaRPr>
          </a:p>
          <a:p>
            <a:pPr marL="0" indent="0" algn="l">
              <a:lnSpc>
                <a:spcPct val="90000"/>
              </a:lnSpc>
              <a:spcBef>
                <a:spcPct val="0"/>
              </a:spcBef>
              <a:buFont typeface="Arial" charset="0"/>
              <a:buNone/>
              <a:defRPr/>
            </a:pPr>
            <a:r>
              <a:rPr lang="en-US" sz="2000" dirty="0">
                <a:solidFill>
                  <a:srgbClr val="231F20"/>
                </a:solidFill>
                <a:latin typeface="Arial" charset="0"/>
                <a:ea typeface="ＭＳ Ｐゴシック" charset="0"/>
                <a:cs typeface="ＭＳ Ｐゴシック" charset="0"/>
              </a:rPr>
              <a:t>This is best done by (social) scientists: </a:t>
            </a:r>
          </a:p>
          <a:p>
            <a:pPr algn="l">
              <a:lnSpc>
                <a:spcPct val="90000"/>
              </a:lnSpc>
              <a:spcBef>
                <a:spcPct val="0"/>
              </a:spcBef>
              <a:defRPr/>
            </a:pPr>
            <a:endParaRPr lang="en-US" sz="2000" dirty="0">
              <a:solidFill>
                <a:srgbClr val="231F20"/>
              </a:solidFill>
              <a:latin typeface="Arial" charset="0"/>
              <a:ea typeface="ＭＳ Ｐゴシック" charset="0"/>
              <a:cs typeface="ＭＳ Ｐゴシック" charset="0"/>
            </a:endParaRPr>
          </a:p>
          <a:p>
            <a:pPr marL="0" indent="0" algn="l">
              <a:lnSpc>
                <a:spcPct val="90000"/>
              </a:lnSpc>
              <a:spcBef>
                <a:spcPct val="0"/>
              </a:spcBef>
              <a:buFont typeface="Arial" charset="0"/>
              <a:buNone/>
              <a:defRPr/>
            </a:pPr>
            <a:r>
              <a:rPr lang="en-US" sz="2000" dirty="0" smtClean="0">
                <a:solidFill>
                  <a:srgbClr val="231F20"/>
                </a:solidFill>
                <a:latin typeface="Arial" charset="0"/>
                <a:ea typeface="ＭＳ Ｐゴシック" charset="0"/>
                <a:cs typeface="ＭＳ Ｐゴシック" charset="0"/>
              </a:rPr>
              <a:t>(</a:t>
            </a:r>
            <a:r>
              <a:rPr lang="en-US" sz="2000" dirty="0">
                <a:solidFill>
                  <a:srgbClr val="231F20"/>
                </a:solidFill>
                <a:latin typeface="Arial" charset="0"/>
                <a:ea typeface="ＭＳ Ｐゴシック" charset="0"/>
                <a:cs typeface="ＭＳ Ｐゴシック" charset="0"/>
              </a:rPr>
              <a:t>1) producing reflexive analyses of values and interests and of how values and interests affect different groups in society, and </a:t>
            </a:r>
          </a:p>
          <a:p>
            <a:pPr algn="l">
              <a:lnSpc>
                <a:spcPct val="90000"/>
              </a:lnSpc>
              <a:spcBef>
                <a:spcPct val="0"/>
              </a:spcBef>
              <a:defRPr/>
            </a:pPr>
            <a:endParaRPr lang="en-US" sz="2000" dirty="0">
              <a:solidFill>
                <a:srgbClr val="231F20"/>
              </a:solidFill>
              <a:latin typeface="Arial" charset="0"/>
              <a:ea typeface="ＭＳ Ｐゴシック" charset="0"/>
              <a:cs typeface="ＭＳ Ｐゴシック" charset="0"/>
            </a:endParaRPr>
          </a:p>
          <a:p>
            <a:pPr marL="0" indent="0" algn="l">
              <a:buFont typeface="Arial" charset="0"/>
              <a:buNone/>
              <a:defRPr/>
            </a:pPr>
            <a:r>
              <a:rPr lang="en-US" sz="2000" dirty="0" smtClean="0">
                <a:solidFill>
                  <a:srgbClr val="231F20"/>
                </a:solidFill>
                <a:latin typeface="Arial" charset="0"/>
                <a:ea typeface="ＭＳ Ｐゴシック" charset="0"/>
                <a:cs typeface="ＭＳ Ｐゴシック" charset="0"/>
              </a:rPr>
              <a:t>(</a:t>
            </a:r>
            <a:r>
              <a:rPr lang="en-US" sz="2000" dirty="0">
                <a:solidFill>
                  <a:srgbClr val="231F20"/>
                </a:solidFill>
                <a:latin typeface="Arial" charset="0"/>
                <a:ea typeface="ＭＳ Ｐゴシック" charset="0"/>
                <a:cs typeface="ＭＳ Ｐゴシック" charset="0"/>
              </a:rPr>
              <a:t>2) making sure that such analyses are fed into the process of public deliberation and decision making, in order to guarantee that legitimate parties to this process, i.e., citizens and stakeholders, receive due diligence in the process</a:t>
            </a:r>
            <a:r>
              <a:rPr lang="en-US" sz="2000" dirty="0" smtClean="0">
                <a:solidFill>
                  <a:srgbClr val="231F20"/>
                </a:solidFill>
                <a:latin typeface="Arial" charset="0"/>
                <a:ea typeface="ＭＳ Ｐゴシック" charset="0"/>
                <a:cs typeface="ＭＳ Ｐゴシック" charset="0"/>
              </a:rPr>
              <a:t>.</a:t>
            </a:r>
            <a:endParaRPr lang="en-US" sz="2000" dirty="0">
              <a:solidFill>
                <a:srgbClr val="231F20"/>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74638"/>
            <a:ext cx="8229600" cy="725487"/>
          </a:xfrm>
        </p:spPr>
        <p:txBody>
          <a:bodyPr/>
          <a:lstStyle/>
          <a:p>
            <a:r>
              <a:rPr lang="en-US" dirty="0">
                <a:latin typeface="Calibri" charset="0"/>
              </a:rPr>
              <a:t>R</a:t>
            </a:r>
            <a:r>
              <a:rPr lang="en-US" dirty="0" smtClean="0">
                <a:latin typeface="Calibri" charset="0"/>
                <a:ea typeface="ＭＳ Ｐゴシック" charset="0"/>
                <a:cs typeface="ＭＳ Ｐゴシック" charset="0"/>
              </a:rPr>
              <a:t>emarks </a:t>
            </a:r>
            <a:r>
              <a:rPr lang="en-US" dirty="0">
                <a:latin typeface="Calibri" charset="0"/>
                <a:ea typeface="ＭＳ Ｐゴシック" charset="0"/>
                <a:cs typeface="ＭＳ Ｐゴシック" charset="0"/>
              </a:rPr>
              <a:t>and </a:t>
            </a:r>
            <a:r>
              <a:rPr lang="en-US" dirty="0" smtClean="0">
                <a:latin typeface="Calibri" charset="0"/>
                <a:ea typeface="ＭＳ Ｐゴシック" charset="0"/>
                <a:cs typeface="ＭＳ Ｐゴシック" charset="0"/>
              </a:rPr>
              <a:t>questions for discussion</a:t>
            </a:r>
            <a:endParaRPr lang="en-US" dirty="0">
              <a:latin typeface="Calibri" charset="0"/>
              <a:ea typeface="ＭＳ Ｐゴシック" charset="0"/>
              <a:cs typeface="ＭＳ Ｐゴシック" charset="0"/>
            </a:endParaRPr>
          </a:p>
        </p:txBody>
      </p:sp>
      <p:sp>
        <p:nvSpPr>
          <p:cNvPr id="36866" name="Content Placeholder 2"/>
          <p:cNvSpPr>
            <a:spLocks noGrp="1"/>
          </p:cNvSpPr>
          <p:nvPr>
            <p:ph idx="1"/>
          </p:nvPr>
        </p:nvSpPr>
        <p:spPr>
          <a:xfrm>
            <a:off x="457200" y="1104900"/>
            <a:ext cx="8229600" cy="5492452"/>
          </a:xfrm>
        </p:spPr>
        <p:txBody>
          <a:bodyPr/>
          <a:lstStyle/>
          <a:p>
            <a:pPr algn="l"/>
            <a:r>
              <a:rPr lang="en-US" sz="2800" dirty="0" smtClean="0">
                <a:latin typeface="Calibri" charset="0"/>
                <a:ea typeface="ＭＳ Ｐゴシック" charset="0"/>
                <a:cs typeface="ＭＳ Ｐゴシック" charset="0"/>
              </a:rPr>
              <a:t>Given that </a:t>
            </a:r>
            <a:r>
              <a:rPr lang="en-US" sz="2800" dirty="0" smtClean="0">
                <a:latin typeface="Calibri" charset="0"/>
              </a:rPr>
              <a:t>complex </a:t>
            </a:r>
            <a:r>
              <a:rPr lang="en-US" sz="2800" dirty="0" smtClean="0">
                <a:latin typeface="Calibri" charset="0"/>
                <a:ea typeface="ＭＳ Ｐゴシック" charset="0"/>
                <a:cs typeface="ＭＳ Ｐゴシック" charset="0"/>
              </a:rPr>
              <a:t>global </a:t>
            </a:r>
            <a:r>
              <a:rPr lang="en-US" sz="2800" dirty="0">
                <a:latin typeface="Calibri" charset="0"/>
                <a:ea typeface="ＭＳ Ｐゴシック" charset="0"/>
                <a:cs typeface="ＭＳ Ｐゴシック" charset="0"/>
              </a:rPr>
              <a:t>environmental issues define our present </a:t>
            </a:r>
            <a:r>
              <a:rPr lang="en-US" sz="2800" dirty="0" err="1">
                <a:latin typeface="Calibri" charset="0"/>
                <a:ea typeface="ＭＳ Ｐゴシック" charset="0"/>
                <a:cs typeface="ＭＳ Ｐゴシック" charset="0"/>
              </a:rPr>
              <a:t>anthropocene</a:t>
            </a:r>
            <a:r>
              <a:rPr lang="en-US" sz="2800" dirty="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era:</a:t>
            </a:r>
            <a:endParaRPr lang="en-US" sz="2800" dirty="0">
              <a:latin typeface="Calibri" charset="0"/>
              <a:ea typeface="ＭＳ Ｐゴシック" charset="0"/>
              <a:cs typeface="ＭＳ Ｐゴシック" charset="0"/>
            </a:endParaRPr>
          </a:p>
          <a:p>
            <a:pPr algn="l"/>
            <a:r>
              <a:rPr lang="en-US" sz="2800" dirty="0" smtClean="0">
                <a:latin typeface="Calibri" charset="0"/>
              </a:rPr>
              <a:t>Is it so that the main r</a:t>
            </a:r>
            <a:r>
              <a:rPr lang="en-US" sz="2800" dirty="0" smtClean="0">
                <a:latin typeface="Calibri" charset="0"/>
                <a:ea typeface="ＭＳ Ｐゴシック" charset="0"/>
                <a:cs typeface="ＭＳ Ｐゴシック" charset="0"/>
              </a:rPr>
              <a:t>ole </a:t>
            </a:r>
            <a:r>
              <a:rPr lang="en-US" sz="2800" dirty="0">
                <a:latin typeface="Calibri" charset="0"/>
                <a:ea typeface="ＭＳ Ｐゴシック" charset="0"/>
                <a:cs typeface="ＭＳ Ｐゴシック" charset="0"/>
              </a:rPr>
              <a:t>of science for complex environmental issues in future may be more to elevate public debate and to reveal political inconsistencies, rather than to give </a:t>
            </a:r>
            <a:r>
              <a:rPr lang="en-US" sz="2800" dirty="0" smtClean="0">
                <a:latin typeface="Calibri" charset="0"/>
              </a:rPr>
              <a:t>definite</a:t>
            </a:r>
            <a:r>
              <a:rPr lang="en-US" sz="2800" dirty="0" smtClean="0">
                <a:latin typeface="Calibri" charset="0"/>
                <a:ea typeface="ＭＳ Ｐゴシック" charset="0"/>
                <a:cs typeface="ＭＳ Ｐゴシック" charset="0"/>
              </a:rPr>
              <a:t> advice?</a:t>
            </a:r>
          </a:p>
          <a:p>
            <a:pPr algn="l"/>
            <a:r>
              <a:rPr lang="en-US" sz="2800" dirty="0" smtClean="0">
                <a:latin typeface="Calibri" charset="0"/>
              </a:rPr>
              <a:t>Is the division into three categories (1) science following policy, (2) science driving policy, and (3) more complex interactions, useful?</a:t>
            </a:r>
            <a:endParaRPr lang="en-US" sz="2800" dirty="0">
              <a:latin typeface="Calibri" charset="0"/>
              <a:ea typeface="ＭＳ Ｐゴシック" charset="0"/>
              <a:cs typeface="ＭＳ Ｐゴシック" charset="0"/>
            </a:endParaRPr>
          </a:p>
          <a:p>
            <a:pPr algn="l"/>
            <a:r>
              <a:rPr lang="en-US" sz="2800" dirty="0">
                <a:latin typeface="Calibri" charset="0"/>
                <a:ea typeface="ＭＳ Ｐゴシック" charset="0"/>
                <a:cs typeface="ＭＳ Ｐゴシック" charset="0"/>
              </a:rPr>
              <a:t>What should be the </a:t>
            </a:r>
            <a:r>
              <a:rPr lang="en-US" sz="2800" dirty="0" smtClean="0">
                <a:latin typeface="Calibri" charset="0"/>
                <a:ea typeface="ＭＳ Ｐゴシック" charset="0"/>
                <a:cs typeface="ＭＳ Ｐゴシック" charset="0"/>
              </a:rPr>
              <a:t>future role </a:t>
            </a:r>
            <a:r>
              <a:rPr lang="en-US" sz="2800" dirty="0">
                <a:latin typeface="Calibri" charset="0"/>
                <a:ea typeface="ＭＳ Ｐゴシック" charset="0"/>
                <a:cs typeface="ＭＳ Ｐゴシック" charset="0"/>
              </a:rPr>
              <a:t>of GEO in science-policy </a:t>
            </a:r>
            <a:r>
              <a:rPr lang="en-US" sz="2800" dirty="0" smtClean="0">
                <a:latin typeface="Calibri" charset="0"/>
                <a:ea typeface="ＭＳ Ｐゴシック" charset="0"/>
                <a:cs typeface="ＭＳ Ｐゴシック" charset="0"/>
              </a:rPr>
              <a:t>interface? What </a:t>
            </a:r>
            <a:r>
              <a:rPr lang="en-US" sz="2800" dirty="0" smtClean="0">
                <a:latin typeface="Calibri" charset="0"/>
              </a:rPr>
              <a:t>can GEO contribute in the web of international and intergovernmental organizations?</a:t>
            </a:r>
            <a:endParaRPr lang="en-US" sz="2800" dirty="0">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Standard utforming">
  <a:themeElements>
    <a:clrScheme name="1_Standard utforming 12">
      <a:dk1>
        <a:srgbClr val="000000"/>
      </a:dk1>
      <a:lt1>
        <a:srgbClr val="FFFFFF"/>
      </a:lt1>
      <a:dk2>
        <a:srgbClr val="000066"/>
      </a:dk2>
      <a:lt2>
        <a:srgbClr val="FFFFFF"/>
      </a:lt2>
      <a:accent1>
        <a:srgbClr val="00CC00"/>
      </a:accent1>
      <a:accent2>
        <a:srgbClr val="FF5050"/>
      </a:accent2>
      <a:accent3>
        <a:srgbClr val="FFFFFF"/>
      </a:accent3>
      <a:accent4>
        <a:srgbClr val="000000"/>
      </a:accent4>
      <a:accent5>
        <a:srgbClr val="AAE2AA"/>
      </a:accent5>
      <a:accent6>
        <a:srgbClr val="E74848"/>
      </a:accent6>
      <a:hlink>
        <a:srgbClr val="FF0000"/>
      </a:hlink>
      <a:folHlink>
        <a:srgbClr val="969696"/>
      </a:folHlink>
    </a:clrScheme>
    <a:fontScheme name="1_Standard utformin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800" b="0" i="0" u="none" strike="noStrike" cap="none" normalizeH="0" baseline="0">
            <a:ln>
              <a:noFill/>
            </a:ln>
            <a:solidFill>
              <a:schemeClr val="tx2"/>
            </a:solidFill>
            <a:effectLst/>
            <a:latin typeface="Arial" charset="0"/>
          </a:defRPr>
        </a:defPPr>
      </a:lstStyle>
    </a:lnDef>
  </a:objectDefaults>
  <a:extraClrSchemeLst>
    <a:extraClrScheme>
      <a:clrScheme name="1_Standard utform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 utform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 utform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 utform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 utform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 utform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 utform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andard utforming 8">
        <a:dk1>
          <a:srgbClr val="000000"/>
        </a:dk1>
        <a:lt1>
          <a:srgbClr val="000099"/>
        </a:lt1>
        <a:dk2>
          <a:srgbClr val="CC6600"/>
        </a:dk2>
        <a:lt2>
          <a:srgbClr val="FFFFFF"/>
        </a:lt2>
        <a:accent1>
          <a:srgbClr val="00CC00"/>
        </a:accent1>
        <a:accent2>
          <a:srgbClr val="FF5050"/>
        </a:accent2>
        <a:accent3>
          <a:srgbClr val="AAAACA"/>
        </a:accent3>
        <a:accent4>
          <a:srgbClr val="000000"/>
        </a:accent4>
        <a:accent5>
          <a:srgbClr val="AAE2AA"/>
        </a:accent5>
        <a:accent6>
          <a:srgbClr val="E74848"/>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1_Standard utforming 9">
        <a:dk1>
          <a:srgbClr val="000000"/>
        </a:dk1>
        <a:lt1>
          <a:srgbClr val="FFFFFF"/>
        </a:lt1>
        <a:dk2>
          <a:srgbClr val="111111"/>
        </a:dk2>
        <a:lt2>
          <a:srgbClr val="0033CC"/>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 utforming 10">
        <a:dk1>
          <a:srgbClr val="000000"/>
        </a:dk1>
        <a:lt1>
          <a:srgbClr val="FFFFFF"/>
        </a:lt1>
        <a:dk2>
          <a:srgbClr val="333300"/>
        </a:dk2>
        <a:lt2>
          <a:srgbClr val="0033CC"/>
        </a:lt2>
        <a:accent1>
          <a:srgbClr val="FF9900"/>
        </a:accent1>
        <a:accent2>
          <a:srgbClr val="00FFFF"/>
        </a:accent2>
        <a:accent3>
          <a:srgbClr val="ADADA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 utforming 11">
        <a:dk1>
          <a:srgbClr val="000000"/>
        </a:dk1>
        <a:lt1>
          <a:srgbClr val="FFFFFF"/>
        </a:lt1>
        <a:dk2>
          <a:srgbClr val="111111"/>
        </a:dk2>
        <a:lt2>
          <a:srgbClr val="000099"/>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 utforming 12">
        <a:dk1>
          <a:srgbClr val="000000"/>
        </a:dk1>
        <a:lt1>
          <a:srgbClr val="FFFFFF"/>
        </a:lt1>
        <a:dk2>
          <a:srgbClr val="000066"/>
        </a:dk2>
        <a:lt2>
          <a:srgbClr val="FFFFFF"/>
        </a:lt2>
        <a:accent1>
          <a:srgbClr val="00CC00"/>
        </a:accent1>
        <a:accent2>
          <a:srgbClr val="FF5050"/>
        </a:accent2>
        <a:accent3>
          <a:srgbClr val="FFFFFF"/>
        </a:accent3>
        <a:accent4>
          <a:srgbClr val="000000"/>
        </a:accent4>
        <a:accent5>
          <a:srgbClr val="AAE2AA"/>
        </a:accent5>
        <a:accent6>
          <a:srgbClr val="E74848"/>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5083</TotalTime>
  <Words>634</Words>
  <Application>Microsoft Macintosh PowerPoint</Application>
  <PresentationFormat>On-screen Show (4:3)</PresentationFormat>
  <Paragraphs>68</Paragraphs>
  <Slides>10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3" baseType="lpstr">
      <vt:lpstr>3_Standard utforming</vt:lpstr>
      <vt:lpstr>Default Design</vt:lpstr>
      <vt:lpstr>Bitmap Image</vt:lpstr>
      <vt:lpstr>From observing system evidence to policy - What to do when the linear model of science fails?  Science-policy interface session GEOSS Workshop, Bonn, August 2012  Peter M. Haugan, vice-chair of Intergovernmental Oceanographic Commission and Norwegian National Commission for UNESCO, Professor at Geophysical Institute, University of Bergen, also affiliated with the Bjerknes Centre for Climate Research, and Nansen Environmental and Remote Sensing Center, Bergen. </vt:lpstr>
      <vt:lpstr>PowerPoint Presentation</vt:lpstr>
      <vt:lpstr>PowerPoint Presentation</vt:lpstr>
      <vt:lpstr>Science – policy interface</vt:lpstr>
      <vt:lpstr>Climate science is post-normal science</vt:lpstr>
      <vt:lpstr>Models of the role of science</vt:lpstr>
      <vt:lpstr>Models of science</vt:lpstr>
      <vt:lpstr>Robust public deliberation</vt:lpstr>
      <vt:lpstr>Remarks and questions for discussion</vt:lpstr>
      <vt:lpstr>PowerPoint Presentation</vt:lpstr>
    </vt:vector>
  </TitlesOfParts>
  <Company>Geofysisk Institutt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Norwegian activities; present and future</dc:title>
  <dc:creator>haugan</dc:creator>
  <cp:lastModifiedBy>Peter M Haugan</cp:lastModifiedBy>
  <cp:revision>248</cp:revision>
  <dcterms:created xsi:type="dcterms:W3CDTF">2010-10-11T05:51:00Z</dcterms:created>
  <dcterms:modified xsi:type="dcterms:W3CDTF">2012-08-30T08:46:25Z</dcterms:modified>
</cp:coreProperties>
</file>